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2"/>
  </p:notesMasterIdLst>
  <p:sldIdLst>
    <p:sldId id="259" r:id="rId2"/>
    <p:sldId id="311" r:id="rId3"/>
    <p:sldId id="312" r:id="rId4"/>
    <p:sldId id="313" r:id="rId5"/>
    <p:sldId id="277" r:id="rId6"/>
    <p:sldId id="286" r:id="rId7"/>
    <p:sldId id="287" r:id="rId8"/>
    <p:sldId id="314" r:id="rId9"/>
    <p:sldId id="278" r:id="rId10"/>
    <p:sldId id="283" r:id="rId11"/>
    <p:sldId id="294" r:id="rId12"/>
    <p:sldId id="315" r:id="rId13"/>
    <p:sldId id="316" r:id="rId14"/>
    <p:sldId id="317" r:id="rId15"/>
    <p:sldId id="318" r:id="rId16"/>
    <p:sldId id="319" r:id="rId17"/>
    <p:sldId id="320" r:id="rId18"/>
    <p:sldId id="321" r:id="rId19"/>
    <p:sldId id="295" r:id="rId20"/>
    <p:sldId id="366" r:id="rId21"/>
    <p:sldId id="323" r:id="rId22"/>
    <p:sldId id="324" r:id="rId23"/>
    <p:sldId id="325" r:id="rId24"/>
    <p:sldId id="326" r:id="rId25"/>
    <p:sldId id="327" r:id="rId26"/>
    <p:sldId id="328" r:id="rId27"/>
    <p:sldId id="329" r:id="rId28"/>
    <p:sldId id="330" r:id="rId29"/>
    <p:sldId id="331" r:id="rId30"/>
    <p:sldId id="332" r:id="rId31"/>
    <p:sldId id="334" r:id="rId32"/>
    <p:sldId id="333" r:id="rId33"/>
    <p:sldId id="335" r:id="rId34"/>
    <p:sldId id="336" r:id="rId35"/>
    <p:sldId id="337" r:id="rId36"/>
    <p:sldId id="338" r:id="rId37"/>
    <p:sldId id="339" r:id="rId38"/>
    <p:sldId id="340" r:id="rId39"/>
    <p:sldId id="342" r:id="rId40"/>
    <p:sldId id="367" r:id="rId41"/>
    <p:sldId id="292" r:id="rId42"/>
    <p:sldId id="344" r:id="rId43"/>
    <p:sldId id="345" r:id="rId44"/>
    <p:sldId id="296" r:id="rId45"/>
    <p:sldId id="346" r:id="rId46"/>
    <p:sldId id="297" r:id="rId47"/>
    <p:sldId id="347" r:id="rId48"/>
    <p:sldId id="298" r:id="rId49"/>
    <p:sldId id="348" r:id="rId50"/>
    <p:sldId id="299" r:id="rId51"/>
    <p:sldId id="349" r:id="rId52"/>
    <p:sldId id="300" r:id="rId53"/>
    <p:sldId id="350" r:id="rId54"/>
    <p:sldId id="351" r:id="rId55"/>
    <p:sldId id="301" r:id="rId56"/>
    <p:sldId id="341" r:id="rId57"/>
    <p:sldId id="293" r:id="rId58"/>
    <p:sldId id="353" r:id="rId59"/>
    <p:sldId id="354" r:id="rId60"/>
    <p:sldId id="368" r:id="rId61"/>
    <p:sldId id="352" r:id="rId62"/>
    <p:sldId id="356" r:id="rId63"/>
    <p:sldId id="357" r:id="rId64"/>
    <p:sldId id="358" r:id="rId65"/>
    <p:sldId id="359" r:id="rId66"/>
    <p:sldId id="360" r:id="rId67"/>
    <p:sldId id="361" r:id="rId68"/>
    <p:sldId id="362" r:id="rId69"/>
    <p:sldId id="363" r:id="rId70"/>
    <p:sldId id="365" r:id="rId71"/>
  </p:sldIdLst>
  <p:sldSz cx="10080625" cy="5670550"/>
  <p:notesSz cx="7772400" cy="100584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EEE3"/>
    <a:srgbClr val="ECF0E6"/>
    <a:srgbClr val="EFF3EB"/>
    <a:srgbClr val="F5F8F2"/>
    <a:srgbClr val="E88F25"/>
    <a:srgbClr val="0D519C"/>
    <a:srgbClr val="E98E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Stile chiaro 1 - Colore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66" autoAdjust="0"/>
    <p:restoredTop sz="78934" autoAdjust="0"/>
  </p:normalViewPr>
  <p:slideViewPr>
    <p:cSldViewPr snapToGrid="0">
      <p:cViewPr varScale="1">
        <p:scale>
          <a:sx n="70" d="100"/>
          <a:sy n="70" d="100"/>
        </p:scale>
        <p:origin x="1678" y="240"/>
      </p:cViewPr>
      <p:guideLst/>
    </p:cSldViewPr>
  </p:slideViewPr>
  <p:notesTextViewPr>
    <p:cViewPr>
      <p:scale>
        <a:sx n="1" d="1"/>
        <a:sy n="1" d="1"/>
      </p:scale>
      <p:origin x="0" y="0"/>
    </p:cViewPr>
  </p:notesTextViewPr>
  <p:notesViewPr>
    <p:cSldViewPr snapToGrid="0">
      <p:cViewPr varScale="1">
        <p:scale>
          <a:sx n="68" d="100"/>
          <a:sy n="68" d="100"/>
        </p:scale>
        <p:origin x="2727" y="4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3368675" cy="504825"/>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4402138" y="0"/>
            <a:ext cx="3368675" cy="504825"/>
          </a:xfrm>
          <a:prstGeom prst="rect">
            <a:avLst/>
          </a:prstGeom>
        </p:spPr>
        <p:txBody>
          <a:bodyPr vert="horz" lIns="91440" tIns="45720" rIns="91440" bIns="45720" rtlCol="0"/>
          <a:lstStyle>
            <a:lvl1pPr algn="r">
              <a:defRPr sz="1200"/>
            </a:lvl1pPr>
          </a:lstStyle>
          <a:p>
            <a:fld id="{945E8158-72FE-481B-B95F-CA8C00829C48}" type="datetimeFigureOut">
              <a:rPr lang="it-IT" smtClean="0"/>
              <a:t>29/04/2025</a:t>
            </a:fld>
            <a:endParaRPr lang="it-IT"/>
          </a:p>
        </p:txBody>
      </p:sp>
      <p:sp>
        <p:nvSpPr>
          <p:cNvPr id="4" name="Segnaposto immagine diapositiva 3"/>
          <p:cNvSpPr>
            <a:spLocks noGrp="1" noRot="1" noChangeAspect="1"/>
          </p:cNvSpPr>
          <p:nvPr>
            <p:ph type="sldImg" idx="2"/>
          </p:nvPr>
        </p:nvSpPr>
        <p:spPr>
          <a:xfrm>
            <a:off x="869950" y="1257300"/>
            <a:ext cx="6032500" cy="3394075"/>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777875" y="4840288"/>
            <a:ext cx="6216650" cy="3960812"/>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9553575"/>
            <a:ext cx="3368675" cy="504825"/>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4402138" y="9553575"/>
            <a:ext cx="3368675" cy="504825"/>
          </a:xfrm>
          <a:prstGeom prst="rect">
            <a:avLst/>
          </a:prstGeom>
        </p:spPr>
        <p:txBody>
          <a:bodyPr vert="horz" lIns="91440" tIns="45720" rIns="91440" bIns="45720" rtlCol="0" anchor="b"/>
          <a:lstStyle>
            <a:lvl1pPr algn="r">
              <a:defRPr sz="1200"/>
            </a:lvl1pPr>
          </a:lstStyle>
          <a:p>
            <a:fld id="{696BBB44-F13C-4C4D-B449-73733CECACD6}" type="slidenum">
              <a:rPr lang="it-IT" smtClean="0"/>
              <a:t>‹N›</a:t>
            </a:fld>
            <a:endParaRPr lang="it-IT"/>
          </a:p>
        </p:txBody>
      </p:sp>
    </p:spTree>
    <p:extLst>
      <p:ext uri="{BB962C8B-B14F-4D97-AF65-F5344CB8AC3E}">
        <p14:creationId xmlns:p14="http://schemas.microsoft.com/office/powerpoint/2010/main" val="22390057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696BBB44-F13C-4C4D-B449-73733CECACD6}" type="slidenum">
              <a:rPr lang="it-IT" smtClean="0"/>
              <a:t>1</a:t>
            </a:fld>
            <a:endParaRPr lang="it-IT"/>
          </a:p>
        </p:txBody>
      </p:sp>
    </p:spTree>
    <p:extLst>
      <p:ext uri="{BB962C8B-B14F-4D97-AF65-F5344CB8AC3E}">
        <p14:creationId xmlns:p14="http://schemas.microsoft.com/office/powerpoint/2010/main" val="7563125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2BF896-171C-B60D-FFC3-7B283BFF55A2}"/>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7CB96CDD-A171-07B4-816C-E87645F42353}"/>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359AD9E2-28BB-0A03-7A6E-1F16C127534C}"/>
              </a:ext>
            </a:extLst>
          </p:cNvPr>
          <p:cNvSpPr>
            <a:spLocks noGrp="1"/>
          </p:cNvSpPr>
          <p:nvPr>
            <p:ph type="body" idx="1"/>
          </p:nvPr>
        </p:nvSpPr>
        <p:spPr/>
        <p:txBody>
          <a:bodyPr/>
          <a:lstStyle/>
          <a:p>
            <a:r>
              <a:rPr lang="it-IT" dirty="0"/>
              <a:t>And after </a:t>
            </a:r>
            <a:r>
              <a:rPr lang="it-IT" dirty="0" err="1"/>
              <a:t>today’s</a:t>
            </a:r>
            <a:r>
              <a:rPr lang="it-IT" dirty="0"/>
              <a:t> training </a:t>
            </a:r>
            <a:r>
              <a:rPr lang="it-IT" dirty="0" err="1"/>
              <a:t>we</a:t>
            </a:r>
            <a:r>
              <a:rPr lang="it-IT" dirty="0"/>
              <a:t> know for sure </a:t>
            </a:r>
            <a:r>
              <a:rPr lang="it-IT" dirty="0" err="1"/>
              <a:t>this</a:t>
            </a:r>
            <a:r>
              <a:rPr lang="it-IT" dirty="0"/>
              <a:t> </a:t>
            </a:r>
            <a:r>
              <a:rPr lang="it-IT" dirty="0" err="1"/>
              <a:t>is</a:t>
            </a:r>
            <a:r>
              <a:rPr lang="it-IT" dirty="0"/>
              <a:t> a </a:t>
            </a:r>
            <a:r>
              <a:rPr lang="it-IT" b="1" dirty="0" err="1"/>
              <a:t>complex</a:t>
            </a:r>
            <a:r>
              <a:rPr lang="it-IT" b="1" dirty="0"/>
              <a:t> </a:t>
            </a:r>
            <a:r>
              <a:rPr lang="it-IT" b="1" dirty="0" err="1"/>
              <a:t>issue</a:t>
            </a:r>
            <a:r>
              <a:rPr lang="it-IT" dirty="0"/>
              <a:t>, </a:t>
            </a:r>
            <a:r>
              <a:rPr lang="it-IT" dirty="0" err="1"/>
              <a:t>especially</a:t>
            </a:r>
            <a:r>
              <a:rPr lang="it-IT" dirty="0"/>
              <a:t> for </a:t>
            </a:r>
            <a:r>
              <a:rPr lang="it-IT" dirty="0" err="1"/>
              <a:t>young</a:t>
            </a:r>
            <a:r>
              <a:rPr lang="it-IT" dirty="0"/>
              <a:t> people.</a:t>
            </a:r>
          </a:p>
          <a:p>
            <a:r>
              <a:rPr lang="it-IT" dirty="0"/>
              <a:t>In the US, for </a:t>
            </a:r>
            <a:r>
              <a:rPr lang="it-IT" dirty="0" err="1"/>
              <a:t>example</a:t>
            </a:r>
            <a:r>
              <a:rPr lang="it-IT" dirty="0"/>
              <a:t>, one or </a:t>
            </a:r>
            <a:r>
              <a:rPr lang="it-IT" dirty="0" err="1"/>
              <a:t>two</a:t>
            </a:r>
            <a:r>
              <a:rPr lang="it-IT" dirty="0"/>
              <a:t> out of a </a:t>
            </a:r>
            <a:r>
              <a:rPr lang="it-IT" dirty="0" err="1"/>
              <a:t>hundred</a:t>
            </a:r>
            <a:r>
              <a:rPr lang="it-IT" dirty="0"/>
              <a:t> </a:t>
            </a:r>
            <a:r>
              <a:rPr lang="it-IT" dirty="0" err="1"/>
              <a:t>students</a:t>
            </a:r>
            <a:r>
              <a:rPr lang="it-IT" dirty="0"/>
              <a:t> </a:t>
            </a:r>
            <a:r>
              <a:rPr lang="it-IT" dirty="0" err="1"/>
              <a:t>struggle</a:t>
            </a:r>
            <a:r>
              <a:rPr lang="it-IT" dirty="0"/>
              <a:t> with an ED, with </a:t>
            </a:r>
            <a:r>
              <a:rPr lang="it-IT" dirty="0" err="1"/>
              <a:t>only</a:t>
            </a:r>
            <a:r>
              <a:rPr lang="it-IT" dirty="0"/>
              <a:t> 4% of women </a:t>
            </a:r>
            <a:r>
              <a:rPr lang="it-IT" dirty="0" err="1"/>
              <a:t>around</a:t>
            </a:r>
            <a:r>
              <a:rPr lang="it-IT" dirty="0"/>
              <a:t> the world </a:t>
            </a:r>
            <a:r>
              <a:rPr lang="it-IT" dirty="0" err="1"/>
              <a:t>considering</a:t>
            </a:r>
            <a:r>
              <a:rPr lang="it-IT" dirty="0"/>
              <a:t> </a:t>
            </a:r>
            <a:r>
              <a:rPr lang="it-IT" dirty="0" err="1"/>
              <a:t>themselves</a:t>
            </a:r>
            <a:r>
              <a:rPr lang="it-IT" dirty="0"/>
              <a:t> </a:t>
            </a:r>
            <a:r>
              <a:rPr lang="it-IT" dirty="0" err="1"/>
              <a:t>as</a:t>
            </a:r>
            <a:r>
              <a:rPr lang="it-IT" dirty="0"/>
              <a:t> beautiful.</a:t>
            </a:r>
          </a:p>
          <a:p>
            <a:r>
              <a:rPr lang="it-IT" dirty="0"/>
              <a:t>In </a:t>
            </a:r>
            <a:r>
              <a:rPr lang="it-IT" dirty="0" err="1"/>
              <a:t>another</a:t>
            </a:r>
            <a:r>
              <a:rPr lang="it-IT" dirty="0"/>
              <a:t> study of over </a:t>
            </a:r>
            <a:r>
              <a:rPr lang="it-IT" dirty="0" err="1"/>
              <a:t>twelve</a:t>
            </a:r>
            <a:r>
              <a:rPr lang="it-IT" dirty="0"/>
              <a:t> </a:t>
            </a:r>
            <a:r>
              <a:rPr lang="it-IT" dirty="0" err="1"/>
              <a:t>hundred</a:t>
            </a:r>
            <a:r>
              <a:rPr lang="it-IT" dirty="0"/>
              <a:t> </a:t>
            </a:r>
            <a:r>
              <a:rPr lang="it-IT" dirty="0" err="1"/>
              <a:t>adolescents</a:t>
            </a:r>
            <a:r>
              <a:rPr lang="it-IT" dirty="0"/>
              <a:t>, </a:t>
            </a:r>
            <a:r>
              <a:rPr lang="it-IT" dirty="0" err="1"/>
              <a:t>around</a:t>
            </a:r>
            <a:r>
              <a:rPr lang="it-IT" dirty="0"/>
              <a:t> 72% of </a:t>
            </a:r>
            <a:r>
              <a:rPr lang="it-IT" dirty="0" err="1"/>
              <a:t>them</a:t>
            </a:r>
            <a:r>
              <a:rPr lang="it-IT" dirty="0"/>
              <a:t> </a:t>
            </a:r>
            <a:r>
              <a:rPr lang="it-IT" dirty="0" err="1"/>
              <a:t>said</a:t>
            </a:r>
            <a:r>
              <a:rPr lang="it-IT" dirty="0"/>
              <a:t> </a:t>
            </a:r>
            <a:r>
              <a:rPr lang="it-IT" dirty="0" err="1"/>
              <a:t>that</a:t>
            </a:r>
            <a:r>
              <a:rPr lang="it-IT" dirty="0"/>
              <a:t> </a:t>
            </a:r>
            <a:r>
              <a:rPr lang="it-IT" dirty="0" err="1"/>
              <a:t>they</a:t>
            </a:r>
            <a:r>
              <a:rPr lang="it-IT" dirty="0"/>
              <a:t> </a:t>
            </a:r>
            <a:r>
              <a:rPr lang="it-IT" dirty="0" err="1"/>
              <a:t>felt</a:t>
            </a:r>
            <a:r>
              <a:rPr lang="it-IT" dirty="0"/>
              <a:t> </a:t>
            </a:r>
            <a:r>
              <a:rPr lang="it-IT" dirty="0" err="1"/>
              <a:t>tremendous</a:t>
            </a:r>
            <a:r>
              <a:rPr lang="it-IT" dirty="0"/>
              <a:t> pressure to be beautiful.</a:t>
            </a:r>
          </a:p>
          <a:p>
            <a:r>
              <a:rPr lang="it-IT" dirty="0" err="1"/>
              <a:t>Only</a:t>
            </a:r>
            <a:r>
              <a:rPr lang="it-IT" dirty="0"/>
              <a:t> 11% of girls </a:t>
            </a:r>
            <a:r>
              <a:rPr lang="it-IT" dirty="0" err="1"/>
              <a:t>around</a:t>
            </a:r>
            <a:r>
              <a:rPr lang="it-IT" dirty="0"/>
              <a:t> the world </a:t>
            </a:r>
            <a:r>
              <a:rPr lang="it-IT" dirty="0" err="1"/>
              <a:t>feel</a:t>
            </a:r>
            <a:r>
              <a:rPr lang="it-IT" dirty="0"/>
              <a:t> </a:t>
            </a:r>
            <a:r>
              <a:rPr lang="it-IT" dirty="0" err="1"/>
              <a:t>comfortable</a:t>
            </a:r>
            <a:r>
              <a:rPr lang="it-IT" dirty="0"/>
              <a:t> </a:t>
            </a:r>
            <a:r>
              <a:rPr lang="it-IT" dirty="0" err="1"/>
              <a:t>using</a:t>
            </a:r>
            <a:r>
              <a:rPr lang="it-IT" dirty="0"/>
              <a:t> the world beautiful to </a:t>
            </a:r>
            <a:r>
              <a:rPr lang="it-IT" dirty="0" err="1"/>
              <a:t>describe</a:t>
            </a:r>
            <a:r>
              <a:rPr lang="it-IT" dirty="0"/>
              <a:t> </a:t>
            </a:r>
            <a:r>
              <a:rPr lang="it-IT" dirty="0" err="1"/>
              <a:t>their</a:t>
            </a:r>
            <a:r>
              <a:rPr lang="it-IT" dirty="0"/>
              <a:t> looks.</a:t>
            </a:r>
          </a:p>
          <a:p>
            <a:r>
              <a:rPr lang="it-IT" dirty="0"/>
              <a:t>And, of </a:t>
            </a:r>
            <a:r>
              <a:rPr lang="it-IT" dirty="0" err="1"/>
              <a:t>course</a:t>
            </a:r>
            <a:r>
              <a:rPr lang="it-IT" dirty="0"/>
              <a:t>, </a:t>
            </a:r>
            <a:r>
              <a:rPr lang="it-IT" dirty="0" err="1"/>
              <a:t>there</a:t>
            </a:r>
            <a:r>
              <a:rPr lang="it-IT" dirty="0"/>
              <a:t> </a:t>
            </a:r>
            <a:r>
              <a:rPr lang="it-IT" dirty="0" err="1"/>
              <a:t>is</a:t>
            </a:r>
            <a:r>
              <a:rPr lang="it-IT" dirty="0"/>
              <a:t> a </a:t>
            </a:r>
            <a:r>
              <a:rPr lang="it-IT" dirty="0" err="1"/>
              <a:t>universal</a:t>
            </a:r>
            <a:r>
              <a:rPr lang="it-IT" dirty="0"/>
              <a:t> </a:t>
            </a:r>
            <a:r>
              <a:rPr lang="it-IT" dirty="0" err="1"/>
              <a:t>increase</a:t>
            </a:r>
            <a:r>
              <a:rPr lang="it-IT" dirty="0"/>
              <a:t> in beauty pressure and a </a:t>
            </a:r>
            <a:r>
              <a:rPr lang="it-IT" dirty="0" err="1"/>
              <a:t>decrease</a:t>
            </a:r>
            <a:r>
              <a:rPr lang="it-IT" dirty="0"/>
              <a:t> in girls’ confidence </a:t>
            </a:r>
            <a:r>
              <a:rPr lang="it-IT" dirty="0" err="1"/>
              <a:t>as</a:t>
            </a:r>
            <a:r>
              <a:rPr lang="it-IT" dirty="0"/>
              <a:t> </a:t>
            </a:r>
            <a:r>
              <a:rPr lang="it-IT" dirty="0" err="1"/>
              <a:t>they</a:t>
            </a:r>
            <a:r>
              <a:rPr lang="it-IT" dirty="0"/>
              <a:t> </a:t>
            </a:r>
            <a:r>
              <a:rPr lang="it-IT" dirty="0" err="1"/>
              <a:t>grow</a:t>
            </a:r>
            <a:r>
              <a:rPr lang="it-IT" dirty="0"/>
              <a:t> </a:t>
            </a:r>
            <a:r>
              <a:rPr lang="it-IT" dirty="0" err="1"/>
              <a:t>older</a:t>
            </a:r>
            <a:r>
              <a:rPr lang="it-IT" dirty="0"/>
              <a:t>.</a:t>
            </a:r>
          </a:p>
        </p:txBody>
      </p:sp>
      <p:sp>
        <p:nvSpPr>
          <p:cNvPr id="4" name="Segnaposto numero diapositiva 3">
            <a:extLst>
              <a:ext uri="{FF2B5EF4-FFF2-40B4-BE49-F238E27FC236}">
                <a16:creationId xmlns:a16="http://schemas.microsoft.com/office/drawing/2014/main" id="{943C285B-8C13-1530-17E5-C1610552CAE3}"/>
              </a:ext>
            </a:extLst>
          </p:cNvPr>
          <p:cNvSpPr>
            <a:spLocks noGrp="1"/>
          </p:cNvSpPr>
          <p:nvPr>
            <p:ph type="sldNum" sz="quarter" idx="5"/>
          </p:nvPr>
        </p:nvSpPr>
        <p:spPr/>
        <p:txBody>
          <a:bodyPr/>
          <a:lstStyle/>
          <a:p>
            <a:fld id="{696BBB44-F13C-4C4D-B449-73733CECACD6}" type="slidenum">
              <a:rPr lang="it-IT" smtClean="0"/>
              <a:t>10</a:t>
            </a:fld>
            <a:endParaRPr lang="it-IT"/>
          </a:p>
        </p:txBody>
      </p:sp>
    </p:spTree>
    <p:extLst>
      <p:ext uri="{BB962C8B-B14F-4D97-AF65-F5344CB8AC3E}">
        <p14:creationId xmlns:p14="http://schemas.microsoft.com/office/powerpoint/2010/main" val="1594939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38C661-CE50-3704-AC7C-29CB42249EF3}"/>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910878DD-53CB-2306-280F-9AFA949BD53F}"/>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F97B8ED2-4471-A8C3-DFD1-84059C04FC8A}"/>
              </a:ext>
            </a:extLst>
          </p:cNvPr>
          <p:cNvSpPr>
            <a:spLocks noGrp="1"/>
          </p:cNvSpPr>
          <p:nvPr>
            <p:ph type="body" idx="1"/>
          </p:nvPr>
        </p:nvSpPr>
        <p:spPr/>
        <p:txBody>
          <a:bodyPr/>
          <a:lstStyle/>
          <a:p>
            <a:r>
              <a:rPr lang="it-IT" dirty="0"/>
              <a:t>But </a:t>
            </a:r>
            <a:r>
              <a:rPr lang="it-IT" dirty="0" err="1"/>
              <a:t>we</a:t>
            </a:r>
            <a:r>
              <a:rPr lang="it-IT" dirty="0"/>
              <a:t> may </a:t>
            </a:r>
            <a:r>
              <a:rPr lang="it-IT" dirty="0" err="1"/>
              <a:t>wonder</a:t>
            </a:r>
            <a:r>
              <a:rPr lang="it-IT" dirty="0"/>
              <a:t>: </a:t>
            </a:r>
            <a:r>
              <a:rPr lang="it-IT" dirty="0" err="1"/>
              <a:t>what</a:t>
            </a:r>
            <a:r>
              <a:rPr lang="it-IT" dirty="0"/>
              <a:t> </a:t>
            </a:r>
            <a:r>
              <a:rPr lang="it-IT" dirty="0" err="1"/>
              <a:t>influences</a:t>
            </a:r>
            <a:r>
              <a:rPr lang="it-IT" dirty="0"/>
              <a:t> body image?</a:t>
            </a:r>
          </a:p>
          <a:p>
            <a:r>
              <a:rPr lang="en-US" dirty="0"/>
              <a:t>It is </a:t>
            </a:r>
            <a:r>
              <a:rPr lang="en-US" b="1" dirty="0"/>
              <a:t>shaped</a:t>
            </a:r>
            <a:r>
              <a:rPr lang="en-US" dirty="0"/>
              <a:t> by various factors, including societal expectations, personal experiences, and psychological well-being.</a:t>
            </a:r>
            <a:endParaRPr lang="it-IT" dirty="0"/>
          </a:p>
        </p:txBody>
      </p:sp>
      <p:sp>
        <p:nvSpPr>
          <p:cNvPr id="4" name="Segnaposto numero diapositiva 3">
            <a:extLst>
              <a:ext uri="{FF2B5EF4-FFF2-40B4-BE49-F238E27FC236}">
                <a16:creationId xmlns:a16="http://schemas.microsoft.com/office/drawing/2014/main" id="{CB59F028-F9D5-4BC0-10A9-1B3261C10F8A}"/>
              </a:ext>
            </a:extLst>
          </p:cNvPr>
          <p:cNvSpPr>
            <a:spLocks noGrp="1"/>
          </p:cNvSpPr>
          <p:nvPr>
            <p:ph type="sldNum" sz="quarter" idx="5"/>
          </p:nvPr>
        </p:nvSpPr>
        <p:spPr/>
        <p:txBody>
          <a:bodyPr/>
          <a:lstStyle/>
          <a:p>
            <a:fld id="{696BBB44-F13C-4C4D-B449-73733CECACD6}" type="slidenum">
              <a:rPr lang="it-IT" smtClean="0"/>
              <a:t>11</a:t>
            </a:fld>
            <a:endParaRPr lang="it-IT"/>
          </a:p>
        </p:txBody>
      </p:sp>
    </p:spTree>
    <p:extLst>
      <p:ext uri="{BB962C8B-B14F-4D97-AF65-F5344CB8AC3E}">
        <p14:creationId xmlns:p14="http://schemas.microsoft.com/office/powerpoint/2010/main" val="30355142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C42098-31B1-664B-FD1E-36AD933B5EC7}"/>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5846B447-3ED2-9F19-8972-8A78DC895AB8}"/>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B6E0F21C-8402-ED8E-E80E-731C99E6005B}"/>
              </a:ext>
            </a:extLst>
          </p:cNvPr>
          <p:cNvSpPr>
            <a:spLocks noGrp="1"/>
          </p:cNvSpPr>
          <p:nvPr>
            <p:ph type="body" idx="1"/>
          </p:nvPr>
        </p:nvSpPr>
        <p:spPr/>
        <p:txBody>
          <a:bodyPr/>
          <a:lstStyle/>
          <a:p>
            <a:r>
              <a:rPr lang="en-US" dirty="0"/>
              <a:t>Our personal history has a huge impact on how we see ourselves. A negative joke in adolescence is enough to trigger an eternal comparison with the image in the mirror</a:t>
            </a:r>
            <a:endParaRPr lang="it-IT" dirty="0"/>
          </a:p>
        </p:txBody>
      </p:sp>
      <p:sp>
        <p:nvSpPr>
          <p:cNvPr id="4" name="Segnaposto numero diapositiva 3">
            <a:extLst>
              <a:ext uri="{FF2B5EF4-FFF2-40B4-BE49-F238E27FC236}">
                <a16:creationId xmlns:a16="http://schemas.microsoft.com/office/drawing/2014/main" id="{FDAC71D7-E45F-EB80-685F-4F224927958B}"/>
              </a:ext>
            </a:extLst>
          </p:cNvPr>
          <p:cNvSpPr>
            <a:spLocks noGrp="1"/>
          </p:cNvSpPr>
          <p:nvPr>
            <p:ph type="sldNum" sz="quarter" idx="5"/>
          </p:nvPr>
        </p:nvSpPr>
        <p:spPr/>
        <p:txBody>
          <a:bodyPr/>
          <a:lstStyle/>
          <a:p>
            <a:fld id="{696BBB44-F13C-4C4D-B449-73733CECACD6}" type="slidenum">
              <a:rPr lang="it-IT" smtClean="0"/>
              <a:t>12</a:t>
            </a:fld>
            <a:endParaRPr lang="it-IT"/>
          </a:p>
        </p:txBody>
      </p:sp>
    </p:spTree>
    <p:extLst>
      <p:ext uri="{BB962C8B-B14F-4D97-AF65-F5344CB8AC3E}">
        <p14:creationId xmlns:p14="http://schemas.microsoft.com/office/powerpoint/2010/main" val="12342838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DE77E9-8264-3627-A11D-ACD44DB2012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1D5F40A1-9F85-4B10-D297-02E991BEEEFB}"/>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2B73DB5E-86A4-C9D6-D587-F8C8C41898A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mother who is very strict about nutrition or a father who always emphasizes the ‘perfect body’ can deeply affect self-perception.</a:t>
            </a:r>
            <a:endParaRPr lang="it-IT" dirty="0"/>
          </a:p>
        </p:txBody>
      </p:sp>
      <p:sp>
        <p:nvSpPr>
          <p:cNvPr id="4" name="Segnaposto numero diapositiva 3">
            <a:extLst>
              <a:ext uri="{FF2B5EF4-FFF2-40B4-BE49-F238E27FC236}">
                <a16:creationId xmlns:a16="http://schemas.microsoft.com/office/drawing/2014/main" id="{D8E6AD0C-6D58-9371-96EF-8D2CC48B659E}"/>
              </a:ext>
            </a:extLst>
          </p:cNvPr>
          <p:cNvSpPr>
            <a:spLocks noGrp="1"/>
          </p:cNvSpPr>
          <p:nvPr>
            <p:ph type="sldNum" sz="quarter" idx="5"/>
          </p:nvPr>
        </p:nvSpPr>
        <p:spPr/>
        <p:txBody>
          <a:bodyPr/>
          <a:lstStyle/>
          <a:p>
            <a:fld id="{696BBB44-F13C-4C4D-B449-73733CECACD6}" type="slidenum">
              <a:rPr lang="it-IT" smtClean="0"/>
              <a:t>13</a:t>
            </a:fld>
            <a:endParaRPr lang="it-IT"/>
          </a:p>
        </p:txBody>
      </p:sp>
    </p:spTree>
    <p:extLst>
      <p:ext uri="{BB962C8B-B14F-4D97-AF65-F5344CB8AC3E}">
        <p14:creationId xmlns:p14="http://schemas.microsoft.com/office/powerpoint/2010/main" val="392456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510624-FC95-1A36-5362-EEBDC4CBEF6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64472CD-6C90-25DF-53CA-DC278AD9BA1F}"/>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CF5647ED-0399-EA4D-56C6-F6FCC1E4B211}"/>
              </a:ext>
            </a:extLst>
          </p:cNvPr>
          <p:cNvSpPr>
            <a:spLocks noGrp="1"/>
          </p:cNvSpPr>
          <p:nvPr>
            <p:ph type="body" idx="1"/>
          </p:nvPr>
        </p:nvSpPr>
        <p:spPr/>
        <p:txBody>
          <a:bodyPr/>
          <a:lstStyle/>
          <a:p>
            <a:r>
              <a:rPr lang="en-US" dirty="0"/>
              <a:t>A boy who only gets compliments when he's sculpted will learn to use his body as a tool for approval. Peer judgment is powerful.</a:t>
            </a:r>
            <a:endParaRPr lang="it-IT" dirty="0"/>
          </a:p>
        </p:txBody>
      </p:sp>
      <p:sp>
        <p:nvSpPr>
          <p:cNvPr id="4" name="Segnaposto numero diapositiva 3">
            <a:extLst>
              <a:ext uri="{FF2B5EF4-FFF2-40B4-BE49-F238E27FC236}">
                <a16:creationId xmlns:a16="http://schemas.microsoft.com/office/drawing/2014/main" id="{1BBF6BBB-786A-B20A-6ABE-9252A3EC5187}"/>
              </a:ext>
            </a:extLst>
          </p:cNvPr>
          <p:cNvSpPr>
            <a:spLocks noGrp="1"/>
          </p:cNvSpPr>
          <p:nvPr>
            <p:ph type="sldNum" sz="quarter" idx="5"/>
          </p:nvPr>
        </p:nvSpPr>
        <p:spPr/>
        <p:txBody>
          <a:bodyPr/>
          <a:lstStyle/>
          <a:p>
            <a:fld id="{696BBB44-F13C-4C4D-B449-73733CECACD6}" type="slidenum">
              <a:rPr lang="it-IT" smtClean="0"/>
              <a:t>14</a:t>
            </a:fld>
            <a:endParaRPr lang="it-IT"/>
          </a:p>
        </p:txBody>
      </p:sp>
    </p:spTree>
    <p:extLst>
      <p:ext uri="{BB962C8B-B14F-4D97-AF65-F5344CB8AC3E}">
        <p14:creationId xmlns:p14="http://schemas.microsoft.com/office/powerpoint/2010/main" val="1287391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3CA717-1D98-2EE6-8917-F12D8DFB2D98}"/>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A480FBE5-E6C7-9B3C-CADD-66DA1BA90256}"/>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FAA98655-3B52-B89C-2AD7-4C7762B6E97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are constantly bombarded with almost unattainable body ideals, and this has always been true for girls, and today it applies to boys as well. And with the shift from traditional media such as television to new digital media like social platforms and apps, the situation has steadily worsened.</a:t>
            </a:r>
          </a:p>
          <a:p>
            <a:endParaRPr lang="it-IT" dirty="0"/>
          </a:p>
        </p:txBody>
      </p:sp>
      <p:sp>
        <p:nvSpPr>
          <p:cNvPr id="4" name="Segnaposto numero diapositiva 3">
            <a:extLst>
              <a:ext uri="{FF2B5EF4-FFF2-40B4-BE49-F238E27FC236}">
                <a16:creationId xmlns:a16="http://schemas.microsoft.com/office/drawing/2014/main" id="{A72739C3-0392-BA22-B97D-EE76B110B3F2}"/>
              </a:ext>
            </a:extLst>
          </p:cNvPr>
          <p:cNvSpPr>
            <a:spLocks noGrp="1"/>
          </p:cNvSpPr>
          <p:nvPr>
            <p:ph type="sldNum" sz="quarter" idx="5"/>
          </p:nvPr>
        </p:nvSpPr>
        <p:spPr/>
        <p:txBody>
          <a:bodyPr/>
          <a:lstStyle/>
          <a:p>
            <a:fld id="{696BBB44-F13C-4C4D-B449-73733CECACD6}" type="slidenum">
              <a:rPr lang="it-IT" smtClean="0"/>
              <a:t>15</a:t>
            </a:fld>
            <a:endParaRPr lang="it-IT"/>
          </a:p>
        </p:txBody>
      </p:sp>
    </p:spTree>
    <p:extLst>
      <p:ext uri="{BB962C8B-B14F-4D97-AF65-F5344CB8AC3E}">
        <p14:creationId xmlns:p14="http://schemas.microsoft.com/office/powerpoint/2010/main" val="37332914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092231-E1B0-FFE0-7952-27D9052CCD6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93A07FDC-9A34-AF42-FB1C-55EEDCDD9104}"/>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E2CE82E6-8BD1-76CF-5CDB-EE1B15CC140C}"/>
              </a:ext>
            </a:extLst>
          </p:cNvPr>
          <p:cNvSpPr>
            <a:spLocks noGrp="1"/>
          </p:cNvSpPr>
          <p:nvPr>
            <p:ph type="body" idx="1"/>
          </p:nvPr>
        </p:nvSpPr>
        <p:spPr/>
        <p:txBody>
          <a:bodyPr/>
          <a:lstStyle/>
          <a:p>
            <a:r>
              <a:rPr lang="en-US" dirty="0"/>
              <a:t>We often think of EDs as a female problem. In reality, more and more guys are falling into the trap of compulsive muscularity.</a:t>
            </a:r>
            <a:endParaRPr lang="it-IT" dirty="0"/>
          </a:p>
        </p:txBody>
      </p:sp>
      <p:sp>
        <p:nvSpPr>
          <p:cNvPr id="4" name="Segnaposto numero diapositiva 3">
            <a:extLst>
              <a:ext uri="{FF2B5EF4-FFF2-40B4-BE49-F238E27FC236}">
                <a16:creationId xmlns:a16="http://schemas.microsoft.com/office/drawing/2014/main" id="{4506120A-574C-FDE3-E46A-BBE0CEE6BE8A}"/>
              </a:ext>
            </a:extLst>
          </p:cNvPr>
          <p:cNvSpPr>
            <a:spLocks noGrp="1"/>
          </p:cNvSpPr>
          <p:nvPr>
            <p:ph type="sldNum" sz="quarter" idx="5"/>
          </p:nvPr>
        </p:nvSpPr>
        <p:spPr/>
        <p:txBody>
          <a:bodyPr/>
          <a:lstStyle/>
          <a:p>
            <a:fld id="{696BBB44-F13C-4C4D-B449-73733CECACD6}" type="slidenum">
              <a:rPr lang="it-IT" smtClean="0"/>
              <a:t>16</a:t>
            </a:fld>
            <a:endParaRPr lang="it-IT"/>
          </a:p>
        </p:txBody>
      </p:sp>
    </p:spTree>
    <p:extLst>
      <p:ext uri="{BB962C8B-B14F-4D97-AF65-F5344CB8AC3E}">
        <p14:creationId xmlns:p14="http://schemas.microsoft.com/office/powerpoint/2010/main" val="28242200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EFCF98-944D-EA07-3C1C-05B12D60EFA7}"/>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04257D51-2C50-18E1-0377-0B34CEBD712F}"/>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CF9502A1-7E28-9353-2CC1-111476A5321E}"/>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646611BB-3F34-1F9F-4A8C-65EE35F004B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BBB44-F13C-4C4D-B449-73733CECACD6}" type="slidenum">
              <a:rPr kumimoji="0" lang="it-IT"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it-IT"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4482167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3AE166-150A-D3F3-614C-E9E8728FA9B8}"/>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A43FFE7B-BE66-CBF6-E1D9-2716F099FC64}"/>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A5417094-85E2-60EA-BF6F-F82BE24AA91A}"/>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D76C24E7-2F0A-6EF4-E847-C15EA4F0343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BBB44-F13C-4C4D-B449-73733CECACD6}" type="slidenum">
              <a:rPr kumimoji="0" lang="it-IT"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it-IT"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8131968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49CB8F-DD65-F7F2-91C1-68D3ED26A3A7}"/>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9498FD9D-3CEE-A9FB-7DA8-DCE7E5C84422}"/>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3AE1545D-2222-C86F-07BF-6DE886F53502}"/>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6A2612EA-08B2-5B03-F312-2036D49CF36B}"/>
              </a:ext>
            </a:extLst>
          </p:cNvPr>
          <p:cNvSpPr>
            <a:spLocks noGrp="1"/>
          </p:cNvSpPr>
          <p:nvPr>
            <p:ph type="sldNum" sz="quarter" idx="5"/>
          </p:nvPr>
        </p:nvSpPr>
        <p:spPr/>
        <p:txBody>
          <a:bodyPr/>
          <a:lstStyle/>
          <a:p>
            <a:fld id="{696BBB44-F13C-4C4D-B449-73733CECACD6}" type="slidenum">
              <a:rPr lang="it-IT" smtClean="0"/>
              <a:t>19</a:t>
            </a:fld>
            <a:endParaRPr lang="it-IT"/>
          </a:p>
        </p:txBody>
      </p:sp>
    </p:spTree>
    <p:extLst>
      <p:ext uri="{BB962C8B-B14F-4D97-AF65-F5344CB8AC3E}">
        <p14:creationId xmlns:p14="http://schemas.microsoft.com/office/powerpoint/2010/main" val="37892243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65CA36-42D0-5A2F-958B-586920453CB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CBF343BC-D1AB-7F27-AB1F-350D3F05F115}"/>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70690668-A71B-034C-D0D5-28DF9771F8EC}"/>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4E07FEE1-AAC6-844D-A89B-C0386378706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BBB44-F13C-4C4D-B449-73733CECACD6}" type="slidenum">
              <a:rPr kumimoji="0" lang="it-IT"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it-IT"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3650484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FC4ED4-922D-6D19-0AD1-3FFEAC29D79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9FD1DA1-0F06-0DB9-F1E9-101FEED3EC8C}"/>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2A6CA4FC-762A-2989-49E5-C221E6AAA278}"/>
              </a:ext>
            </a:extLst>
          </p:cNvPr>
          <p:cNvSpPr>
            <a:spLocks noGrp="1"/>
          </p:cNvSpPr>
          <p:nvPr>
            <p:ph type="body" idx="1"/>
          </p:nvPr>
        </p:nvSpPr>
        <p:spPr/>
        <p:txBody>
          <a:bodyPr/>
          <a:lstStyle/>
          <a:p>
            <a:r>
              <a:rPr lang="it-IT" dirty="0"/>
              <a:t> </a:t>
            </a:r>
            <a:r>
              <a:rPr lang="it-IT" dirty="0" err="1"/>
              <a:t>Let’s</a:t>
            </a:r>
            <a:r>
              <a:rPr lang="it-IT" dirty="0"/>
              <a:t> make some </a:t>
            </a:r>
            <a:r>
              <a:rPr lang="it-IT" dirty="0" err="1"/>
              <a:t>quick</a:t>
            </a:r>
            <a:r>
              <a:rPr lang="it-IT" dirty="0"/>
              <a:t> </a:t>
            </a:r>
            <a:r>
              <a:rPr lang="it-IT" dirty="0" err="1"/>
              <a:t>examples</a:t>
            </a:r>
            <a:r>
              <a:rPr lang="it-IT" dirty="0"/>
              <a:t>, just to </a:t>
            </a:r>
            <a:r>
              <a:rPr lang="it-IT" dirty="0" err="1"/>
              <a:t>warm</a:t>
            </a:r>
            <a:r>
              <a:rPr lang="it-IT" dirty="0"/>
              <a:t> up </a:t>
            </a:r>
            <a:r>
              <a:rPr lang="it-IT" dirty="0" err="1"/>
              <a:t>before</a:t>
            </a:r>
            <a:r>
              <a:rPr lang="it-IT" dirty="0"/>
              <a:t> </a:t>
            </a:r>
            <a:r>
              <a:rPr lang="it-IT" dirty="0" err="1"/>
              <a:t>our</a:t>
            </a:r>
            <a:r>
              <a:rPr lang="it-IT" dirty="0"/>
              <a:t> </a:t>
            </a:r>
            <a:r>
              <a:rPr lang="it-IT" dirty="0" err="1"/>
              <a:t>practical</a:t>
            </a:r>
            <a:r>
              <a:rPr lang="it-IT" dirty="0"/>
              <a:t> session </a:t>
            </a:r>
            <a:r>
              <a:rPr lang="it-IT" dirty="0" err="1"/>
              <a:t>tomorrow</a:t>
            </a:r>
            <a:r>
              <a:rPr lang="it-IT" dirty="0"/>
              <a:t>.</a:t>
            </a:r>
          </a:p>
          <a:p>
            <a:r>
              <a:rPr lang="it-IT" dirty="0"/>
              <a:t>How can </a:t>
            </a:r>
            <a:r>
              <a:rPr lang="it-IT" dirty="0" err="1"/>
              <a:t>we</a:t>
            </a:r>
            <a:r>
              <a:rPr lang="it-IT" dirty="0"/>
              <a:t> </a:t>
            </a:r>
            <a:r>
              <a:rPr lang="it-IT" dirty="0" err="1"/>
              <a:t>recognize</a:t>
            </a:r>
            <a:r>
              <a:rPr lang="it-IT" dirty="0"/>
              <a:t> a body image disorder </a:t>
            </a:r>
            <a:r>
              <a:rPr lang="it-IT" dirty="0" err="1"/>
              <a:t>when</a:t>
            </a:r>
            <a:r>
              <a:rPr lang="it-IT" dirty="0"/>
              <a:t> </a:t>
            </a:r>
            <a:r>
              <a:rPr lang="it-IT" dirty="0" err="1"/>
              <a:t>we</a:t>
            </a:r>
            <a:r>
              <a:rPr lang="it-IT" dirty="0"/>
              <a:t> </a:t>
            </a:r>
            <a:r>
              <a:rPr lang="it-IT" dirty="0" err="1"/>
              <a:t>see</a:t>
            </a:r>
            <a:r>
              <a:rPr lang="it-IT" dirty="0"/>
              <a:t> one?</a:t>
            </a:r>
          </a:p>
        </p:txBody>
      </p:sp>
      <p:sp>
        <p:nvSpPr>
          <p:cNvPr id="4" name="Segnaposto numero diapositiva 3">
            <a:extLst>
              <a:ext uri="{FF2B5EF4-FFF2-40B4-BE49-F238E27FC236}">
                <a16:creationId xmlns:a16="http://schemas.microsoft.com/office/drawing/2014/main" id="{E520853E-A575-3319-990F-70E5759DD932}"/>
              </a:ext>
            </a:extLst>
          </p:cNvPr>
          <p:cNvSpPr>
            <a:spLocks noGrp="1"/>
          </p:cNvSpPr>
          <p:nvPr>
            <p:ph type="sldNum" sz="quarter" idx="5"/>
          </p:nvPr>
        </p:nvSpPr>
        <p:spPr/>
        <p:txBody>
          <a:bodyPr/>
          <a:lstStyle/>
          <a:p>
            <a:fld id="{696BBB44-F13C-4C4D-B449-73733CECACD6}" type="slidenum">
              <a:rPr lang="it-IT" smtClean="0"/>
              <a:t>20</a:t>
            </a:fld>
            <a:endParaRPr lang="it-IT"/>
          </a:p>
        </p:txBody>
      </p:sp>
    </p:spTree>
    <p:extLst>
      <p:ext uri="{BB962C8B-B14F-4D97-AF65-F5344CB8AC3E}">
        <p14:creationId xmlns:p14="http://schemas.microsoft.com/office/powerpoint/2010/main" val="3951753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066263-9A2E-134C-6997-7FD6706955D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950A95E4-43D0-BE99-A190-FBBA53422BE1}"/>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04EB1620-A39E-9DE5-A472-85689B8BC4A4}"/>
              </a:ext>
            </a:extLst>
          </p:cNvPr>
          <p:cNvSpPr>
            <a:spLocks noGrp="1"/>
          </p:cNvSpPr>
          <p:nvPr>
            <p:ph type="body" idx="1"/>
          </p:nvPr>
        </p:nvSpPr>
        <p:spPr/>
        <p:txBody>
          <a:bodyPr/>
          <a:lstStyle/>
          <a:p>
            <a:r>
              <a:rPr lang="it-IT" dirty="0" err="1"/>
              <a:t>Example</a:t>
            </a:r>
            <a:r>
              <a:rPr lang="it-IT" dirty="0"/>
              <a:t> n.1: Sofia </a:t>
            </a:r>
            <a:r>
              <a:rPr lang="it-IT" dirty="0" err="1"/>
              <a:t>is</a:t>
            </a:r>
            <a:r>
              <a:rPr lang="it-IT" dirty="0"/>
              <a:t> a 17-year-old girl </a:t>
            </a:r>
            <a:r>
              <a:rPr lang="it-IT" dirty="0" err="1"/>
              <a:t>that</a:t>
            </a:r>
            <a:r>
              <a:rPr lang="it-IT" dirty="0"/>
              <a:t> </a:t>
            </a:r>
            <a:r>
              <a:rPr lang="it-IT" dirty="0" err="1"/>
              <a:t>attends</a:t>
            </a:r>
            <a:r>
              <a:rPr lang="it-IT" dirty="0"/>
              <a:t> the gym </a:t>
            </a:r>
            <a:r>
              <a:rPr lang="it-IT" dirty="0" err="1"/>
              <a:t>you’re</a:t>
            </a:r>
            <a:r>
              <a:rPr lang="it-IT" dirty="0"/>
              <a:t> </a:t>
            </a:r>
            <a:r>
              <a:rPr lang="it-IT" dirty="0" err="1"/>
              <a:t>currently</a:t>
            </a:r>
            <a:r>
              <a:rPr lang="it-IT" dirty="0"/>
              <a:t> working for. </a:t>
            </a:r>
            <a:r>
              <a:rPr lang="it-IT" dirty="0" err="1"/>
              <a:t>She’s</a:t>
            </a:r>
            <a:r>
              <a:rPr lang="it-IT" dirty="0"/>
              <a:t> </a:t>
            </a:r>
            <a:r>
              <a:rPr lang="it-IT" dirty="0" err="1"/>
              <a:t>visibly</a:t>
            </a:r>
            <a:r>
              <a:rPr lang="it-IT" dirty="0"/>
              <a:t> </a:t>
            </a:r>
            <a:r>
              <a:rPr lang="it-IT" dirty="0" err="1"/>
              <a:t>underweight</a:t>
            </a:r>
            <a:r>
              <a:rPr lang="it-IT" dirty="0"/>
              <a:t>, </a:t>
            </a:r>
            <a:r>
              <a:rPr lang="it-IT" dirty="0" err="1"/>
              <a:t>she</a:t>
            </a:r>
            <a:r>
              <a:rPr lang="it-IT" dirty="0"/>
              <a:t> works out </a:t>
            </a:r>
            <a:r>
              <a:rPr lang="it-IT" dirty="0" err="1"/>
              <a:t>every</a:t>
            </a:r>
            <a:r>
              <a:rPr lang="it-IT" dirty="0"/>
              <a:t> day of the week (and </a:t>
            </a:r>
            <a:r>
              <a:rPr lang="it-IT" dirty="0" err="1"/>
              <a:t>maybe</a:t>
            </a:r>
            <a:r>
              <a:rPr lang="it-IT" dirty="0"/>
              <a:t> </a:t>
            </a:r>
            <a:r>
              <a:rPr lang="it-IT" dirty="0" err="1"/>
              <a:t>during</a:t>
            </a:r>
            <a:r>
              <a:rPr lang="it-IT" dirty="0"/>
              <a:t> weekends </a:t>
            </a:r>
            <a:r>
              <a:rPr lang="it-IT" dirty="0" err="1"/>
              <a:t>too</a:t>
            </a:r>
            <a:r>
              <a:rPr lang="it-IT" dirty="0"/>
              <a:t>), and looks </a:t>
            </a:r>
            <a:r>
              <a:rPr lang="it-IT" dirty="0" err="1"/>
              <a:t>very</a:t>
            </a:r>
            <a:r>
              <a:rPr lang="it-IT" dirty="0"/>
              <a:t> </a:t>
            </a:r>
            <a:r>
              <a:rPr lang="it-IT" dirty="0" err="1"/>
              <a:t>determined</a:t>
            </a:r>
            <a:r>
              <a:rPr lang="it-IT" dirty="0"/>
              <a:t> and </a:t>
            </a:r>
            <a:r>
              <a:rPr lang="it-IT" dirty="0" err="1"/>
              <a:t>committed</a:t>
            </a:r>
            <a:r>
              <a:rPr lang="it-IT" dirty="0"/>
              <a:t>, </a:t>
            </a:r>
            <a:r>
              <a:rPr lang="it-IT" dirty="0" err="1"/>
              <a:t>speding</a:t>
            </a:r>
            <a:r>
              <a:rPr lang="it-IT" dirty="0"/>
              <a:t> </a:t>
            </a:r>
            <a:r>
              <a:rPr lang="it-IT" dirty="0" err="1"/>
              <a:t>most</a:t>
            </a:r>
            <a:r>
              <a:rPr lang="it-IT" dirty="0"/>
              <a:t> of </a:t>
            </a:r>
            <a:r>
              <a:rPr lang="it-IT" dirty="0" err="1"/>
              <a:t>her</a:t>
            </a:r>
            <a:r>
              <a:rPr lang="it-IT" dirty="0"/>
              <a:t> time on the </a:t>
            </a:r>
            <a:r>
              <a:rPr lang="it-IT" dirty="0" err="1"/>
              <a:t>treadmill</a:t>
            </a:r>
            <a:r>
              <a:rPr lang="it-IT" dirty="0"/>
              <a:t>. </a:t>
            </a:r>
            <a:r>
              <a:rPr lang="it-IT" dirty="0" err="1"/>
              <a:t>Her</a:t>
            </a:r>
            <a:r>
              <a:rPr lang="it-IT" dirty="0"/>
              <a:t> family </a:t>
            </a:r>
            <a:r>
              <a:rPr lang="it-IT" dirty="0" err="1"/>
              <a:t>is</a:t>
            </a:r>
            <a:r>
              <a:rPr lang="it-IT" dirty="0"/>
              <a:t> </a:t>
            </a:r>
            <a:r>
              <a:rPr lang="it-IT" dirty="0" err="1"/>
              <a:t>worried</a:t>
            </a:r>
            <a:r>
              <a:rPr lang="it-IT" dirty="0"/>
              <a:t> </a:t>
            </a:r>
            <a:r>
              <a:rPr lang="it-IT" dirty="0" err="1"/>
              <a:t>but</a:t>
            </a:r>
            <a:r>
              <a:rPr lang="it-IT" dirty="0"/>
              <a:t> </a:t>
            </a:r>
            <a:r>
              <a:rPr lang="it-IT" dirty="0" err="1"/>
              <a:t>helpless</a:t>
            </a:r>
            <a:r>
              <a:rPr lang="it-IT" dirty="0"/>
              <a:t>.</a:t>
            </a:r>
          </a:p>
        </p:txBody>
      </p:sp>
      <p:sp>
        <p:nvSpPr>
          <p:cNvPr id="4" name="Segnaposto numero diapositiva 3">
            <a:extLst>
              <a:ext uri="{FF2B5EF4-FFF2-40B4-BE49-F238E27FC236}">
                <a16:creationId xmlns:a16="http://schemas.microsoft.com/office/drawing/2014/main" id="{8581B053-3A8C-3B89-4053-F1A3ECF54830}"/>
              </a:ext>
            </a:extLst>
          </p:cNvPr>
          <p:cNvSpPr>
            <a:spLocks noGrp="1"/>
          </p:cNvSpPr>
          <p:nvPr>
            <p:ph type="sldNum" sz="quarter" idx="5"/>
          </p:nvPr>
        </p:nvSpPr>
        <p:spPr/>
        <p:txBody>
          <a:bodyPr/>
          <a:lstStyle/>
          <a:p>
            <a:fld id="{696BBB44-F13C-4C4D-B449-73733CECACD6}" type="slidenum">
              <a:rPr lang="it-IT" smtClean="0"/>
              <a:t>21</a:t>
            </a:fld>
            <a:endParaRPr lang="it-IT"/>
          </a:p>
        </p:txBody>
      </p:sp>
    </p:spTree>
    <p:extLst>
      <p:ext uri="{BB962C8B-B14F-4D97-AF65-F5344CB8AC3E}">
        <p14:creationId xmlns:p14="http://schemas.microsoft.com/office/powerpoint/2010/main" val="35501778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A1CCFF-55A4-03AE-FDEE-7BAE7B6CC68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E9F7B44-879C-0828-E3E1-7F76A2372EBC}"/>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B4328000-1012-BBB5-BBD5-2FACF8EE892E}"/>
              </a:ext>
            </a:extLst>
          </p:cNvPr>
          <p:cNvSpPr>
            <a:spLocks noGrp="1"/>
          </p:cNvSpPr>
          <p:nvPr>
            <p:ph type="body" idx="1"/>
          </p:nvPr>
        </p:nvSpPr>
        <p:spPr/>
        <p:txBody>
          <a:bodyPr/>
          <a:lstStyle/>
          <a:p>
            <a:r>
              <a:rPr lang="it-IT" dirty="0" err="1"/>
              <a:t>Example</a:t>
            </a:r>
            <a:r>
              <a:rPr lang="it-IT" dirty="0"/>
              <a:t> n.2: Max </a:t>
            </a:r>
            <a:r>
              <a:rPr lang="it-IT" dirty="0" err="1"/>
              <a:t>is</a:t>
            </a:r>
            <a:r>
              <a:rPr lang="it-IT" dirty="0"/>
              <a:t> 21, </a:t>
            </a:r>
          </a:p>
        </p:txBody>
      </p:sp>
      <p:sp>
        <p:nvSpPr>
          <p:cNvPr id="4" name="Segnaposto numero diapositiva 3">
            <a:extLst>
              <a:ext uri="{FF2B5EF4-FFF2-40B4-BE49-F238E27FC236}">
                <a16:creationId xmlns:a16="http://schemas.microsoft.com/office/drawing/2014/main" id="{4AA196B8-6A4F-C725-8F0C-3DCEA069C80A}"/>
              </a:ext>
            </a:extLst>
          </p:cNvPr>
          <p:cNvSpPr>
            <a:spLocks noGrp="1"/>
          </p:cNvSpPr>
          <p:nvPr>
            <p:ph type="sldNum" sz="quarter" idx="5"/>
          </p:nvPr>
        </p:nvSpPr>
        <p:spPr/>
        <p:txBody>
          <a:bodyPr/>
          <a:lstStyle/>
          <a:p>
            <a:fld id="{696BBB44-F13C-4C4D-B449-73733CECACD6}" type="slidenum">
              <a:rPr lang="it-IT" smtClean="0"/>
              <a:t>22</a:t>
            </a:fld>
            <a:endParaRPr lang="it-IT"/>
          </a:p>
        </p:txBody>
      </p:sp>
    </p:spTree>
    <p:extLst>
      <p:ext uri="{BB962C8B-B14F-4D97-AF65-F5344CB8AC3E}">
        <p14:creationId xmlns:p14="http://schemas.microsoft.com/office/powerpoint/2010/main" val="4312245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419BD2-50F5-977B-1681-099876B875D7}"/>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26A8E086-D625-A66B-F192-53004D32DA23}"/>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38CEB8F7-6508-ECAD-BB6D-1726F84F71C2}"/>
              </a:ext>
            </a:extLst>
          </p:cNvPr>
          <p:cNvSpPr>
            <a:spLocks noGrp="1"/>
          </p:cNvSpPr>
          <p:nvPr>
            <p:ph type="body" idx="1"/>
          </p:nvPr>
        </p:nvSpPr>
        <p:spPr/>
        <p:txBody>
          <a:bodyPr/>
          <a:lstStyle/>
          <a:p>
            <a:r>
              <a:rPr lang="en-US" dirty="0"/>
              <a:t>What do these two cases have in common?</a:t>
            </a:r>
          </a:p>
          <a:p>
            <a:r>
              <a:rPr lang="en-US" dirty="0"/>
              <a:t>Different bodies, but similar patterns. In both cases, identity is all hanging on the body.</a:t>
            </a:r>
            <a:endParaRPr lang="it-IT" dirty="0"/>
          </a:p>
        </p:txBody>
      </p:sp>
      <p:sp>
        <p:nvSpPr>
          <p:cNvPr id="4" name="Segnaposto numero diapositiva 3">
            <a:extLst>
              <a:ext uri="{FF2B5EF4-FFF2-40B4-BE49-F238E27FC236}">
                <a16:creationId xmlns:a16="http://schemas.microsoft.com/office/drawing/2014/main" id="{A5426B35-1E5D-9B83-F3E1-C888D4340B3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BBB44-F13C-4C4D-B449-73733CECACD6}" type="slidenum">
              <a:rPr kumimoji="0" lang="it-IT"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it-IT"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818678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211307-B3D3-044A-A816-E262C735C2F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69BFE3C2-BA1B-0008-7581-1F40EB853385}"/>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3B582EB1-45A7-31E3-4DA1-26F0D7FE72AE}"/>
              </a:ext>
            </a:extLst>
          </p:cNvPr>
          <p:cNvSpPr>
            <a:spLocks noGrp="1"/>
          </p:cNvSpPr>
          <p:nvPr>
            <p:ph type="body" idx="1"/>
          </p:nvPr>
        </p:nvSpPr>
        <p:spPr/>
        <p:txBody>
          <a:bodyPr/>
          <a:lstStyle/>
          <a:p>
            <a:r>
              <a:rPr lang="en-US" dirty="0"/>
              <a:t>We must not look only for extremes. The most dangerous signals are often the mildest and most constant.</a:t>
            </a:r>
            <a:endParaRPr lang="it-IT" dirty="0"/>
          </a:p>
        </p:txBody>
      </p:sp>
      <p:sp>
        <p:nvSpPr>
          <p:cNvPr id="4" name="Segnaposto numero diapositiva 3">
            <a:extLst>
              <a:ext uri="{FF2B5EF4-FFF2-40B4-BE49-F238E27FC236}">
                <a16:creationId xmlns:a16="http://schemas.microsoft.com/office/drawing/2014/main" id="{F3C52892-6667-E4E6-1298-D7DBF1248D5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BBB44-F13C-4C4D-B449-73733CECACD6}" type="slidenum">
              <a:rPr kumimoji="0" lang="it-IT"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it-IT"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2718411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1ECD51-BFFB-D357-F9E2-FFE27781AD6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E777D2B8-9CEE-519E-2960-DF66F2289781}"/>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A1EAF285-12D4-3D89-6BAE-FA39C65E030D}"/>
              </a:ext>
            </a:extLst>
          </p:cNvPr>
          <p:cNvSpPr>
            <a:spLocks noGrp="1"/>
          </p:cNvSpPr>
          <p:nvPr>
            <p:ph type="body" idx="1"/>
          </p:nvPr>
        </p:nvSpPr>
        <p:spPr/>
        <p:txBody>
          <a:bodyPr/>
          <a:lstStyle/>
          <a:p>
            <a:r>
              <a:rPr lang="en-US" dirty="0"/>
              <a:t>The difference between health and obsession is subtle. When food becomes a fixed thought, something is wrong</a:t>
            </a:r>
            <a:endParaRPr lang="it-IT" dirty="0"/>
          </a:p>
        </p:txBody>
      </p:sp>
      <p:sp>
        <p:nvSpPr>
          <p:cNvPr id="4" name="Segnaposto numero diapositiva 3">
            <a:extLst>
              <a:ext uri="{FF2B5EF4-FFF2-40B4-BE49-F238E27FC236}">
                <a16:creationId xmlns:a16="http://schemas.microsoft.com/office/drawing/2014/main" id="{854C7352-8A07-D690-BB21-65E4D340A824}"/>
              </a:ext>
            </a:extLst>
          </p:cNvPr>
          <p:cNvSpPr>
            <a:spLocks noGrp="1"/>
          </p:cNvSpPr>
          <p:nvPr>
            <p:ph type="sldNum" sz="quarter" idx="5"/>
          </p:nvPr>
        </p:nvSpPr>
        <p:spPr/>
        <p:txBody>
          <a:bodyPr/>
          <a:lstStyle/>
          <a:p>
            <a:fld id="{696BBB44-F13C-4C4D-B449-73733CECACD6}" type="slidenum">
              <a:rPr lang="it-IT" smtClean="0"/>
              <a:t>25</a:t>
            </a:fld>
            <a:endParaRPr lang="it-IT"/>
          </a:p>
        </p:txBody>
      </p:sp>
    </p:spTree>
    <p:extLst>
      <p:ext uri="{BB962C8B-B14F-4D97-AF65-F5344CB8AC3E}">
        <p14:creationId xmlns:p14="http://schemas.microsoft.com/office/powerpoint/2010/main" val="17510530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0F78C5-1C06-1142-D4C9-36B3C19DF6A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FC95135-F8E9-F26C-7F2F-9189579D667F}"/>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C2BFA05C-A7A7-07A8-85D6-3678A44C8EAD}"/>
              </a:ext>
            </a:extLst>
          </p:cNvPr>
          <p:cNvSpPr>
            <a:spLocks noGrp="1"/>
          </p:cNvSpPr>
          <p:nvPr>
            <p:ph type="body" idx="1"/>
          </p:nvPr>
        </p:nvSpPr>
        <p:spPr/>
        <p:txBody>
          <a:bodyPr/>
          <a:lstStyle/>
          <a:p>
            <a:r>
              <a:rPr lang="en-US" dirty="0"/>
              <a:t>Training should be a resource, not a cage. When you can't sit still, it's an important signal</a:t>
            </a:r>
            <a:endParaRPr lang="it-IT" dirty="0"/>
          </a:p>
        </p:txBody>
      </p:sp>
      <p:sp>
        <p:nvSpPr>
          <p:cNvPr id="4" name="Segnaposto numero diapositiva 3">
            <a:extLst>
              <a:ext uri="{FF2B5EF4-FFF2-40B4-BE49-F238E27FC236}">
                <a16:creationId xmlns:a16="http://schemas.microsoft.com/office/drawing/2014/main" id="{BAD2ACB2-F153-C598-0310-241A67C4FE23}"/>
              </a:ext>
            </a:extLst>
          </p:cNvPr>
          <p:cNvSpPr>
            <a:spLocks noGrp="1"/>
          </p:cNvSpPr>
          <p:nvPr>
            <p:ph type="sldNum" sz="quarter" idx="5"/>
          </p:nvPr>
        </p:nvSpPr>
        <p:spPr/>
        <p:txBody>
          <a:bodyPr/>
          <a:lstStyle/>
          <a:p>
            <a:fld id="{696BBB44-F13C-4C4D-B449-73733CECACD6}" type="slidenum">
              <a:rPr lang="it-IT" smtClean="0"/>
              <a:t>26</a:t>
            </a:fld>
            <a:endParaRPr lang="it-IT"/>
          </a:p>
        </p:txBody>
      </p:sp>
    </p:spTree>
    <p:extLst>
      <p:ext uri="{BB962C8B-B14F-4D97-AF65-F5344CB8AC3E}">
        <p14:creationId xmlns:p14="http://schemas.microsoft.com/office/powerpoint/2010/main" val="7134101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03D6D7-AA98-BE4C-9D8A-C762A0DCCA5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34FAEC06-6BCC-8784-B6EE-ADBA20241F1C}"/>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C68048D2-18B1-C52C-E3C8-041DAD0F4E98}"/>
              </a:ext>
            </a:extLst>
          </p:cNvPr>
          <p:cNvSpPr>
            <a:spLocks noGrp="1"/>
          </p:cNvSpPr>
          <p:nvPr>
            <p:ph type="body" idx="1"/>
          </p:nvPr>
        </p:nvSpPr>
        <p:spPr/>
        <p:txBody>
          <a:bodyPr/>
          <a:lstStyle/>
          <a:p>
            <a:r>
              <a:rPr lang="en-US" dirty="0"/>
              <a:t>Many guys weigh themselves several times a day. If the number changes, the mood changes. This is a sign to look for.</a:t>
            </a:r>
            <a:endParaRPr lang="it-IT" dirty="0"/>
          </a:p>
        </p:txBody>
      </p:sp>
      <p:sp>
        <p:nvSpPr>
          <p:cNvPr id="4" name="Segnaposto numero diapositiva 3">
            <a:extLst>
              <a:ext uri="{FF2B5EF4-FFF2-40B4-BE49-F238E27FC236}">
                <a16:creationId xmlns:a16="http://schemas.microsoft.com/office/drawing/2014/main" id="{AFBC5389-9986-AB8A-6C8F-1121A6411337}"/>
              </a:ext>
            </a:extLst>
          </p:cNvPr>
          <p:cNvSpPr>
            <a:spLocks noGrp="1"/>
          </p:cNvSpPr>
          <p:nvPr>
            <p:ph type="sldNum" sz="quarter" idx="5"/>
          </p:nvPr>
        </p:nvSpPr>
        <p:spPr/>
        <p:txBody>
          <a:bodyPr/>
          <a:lstStyle/>
          <a:p>
            <a:fld id="{696BBB44-F13C-4C4D-B449-73733CECACD6}" type="slidenum">
              <a:rPr lang="it-IT" smtClean="0"/>
              <a:t>27</a:t>
            </a:fld>
            <a:endParaRPr lang="it-IT"/>
          </a:p>
        </p:txBody>
      </p:sp>
    </p:spTree>
    <p:extLst>
      <p:ext uri="{BB962C8B-B14F-4D97-AF65-F5344CB8AC3E}">
        <p14:creationId xmlns:p14="http://schemas.microsoft.com/office/powerpoint/2010/main" val="35057645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8F9D74-D104-7101-B977-0177ACA30102}"/>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2CFEF3B-2E0E-474E-462B-C9A30CC7570B}"/>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7CFB7F56-2ADE-8911-CFB1-C2D97F9FD9D7}"/>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1889C21E-7220-0E79-F7F7-B0E0AEBBAAC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BBB44-F13C-4C4D-B449-73733CECACD6}" type="slidenum">
              <a:rPr kumimoji="0" lang="it-IT"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it-IT"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390909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13D778-5390-94ED-E98E-340AB0ECFE8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20221C28-F541-3130-C8DB-4A9DD6CE2ACA}"/>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8301426F-AFFE-E235-1260-687A7F6AC61E}"/>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03ED1033-5A74-5090-C4DC-342A4AE63E8B}"/>
              </a:ext>
            </a:extLst>
          </p:cNvPr>
          <p:cNvSpPr>
            <a:spLocks noGrp="1"/>
          </p:cNvSpPr>
          <p:nvPr>
            <p:ph type="sldNum" sz="quarter" idx="5"/>
          </p:nvPr>
        </p:nvSpPr>
        <p:spPr/>
        <p:txBody>
          <a:bodyPr/>
          <a:lstStyle/>
          <a:p>
            <a:fld id="{696BBB44-F13C-4C4D-B449-73733CECACD6}" type="slidenum">
              <a:rPr lang="it-IT" smtClean="0"/>
              <a:t>29</a:t>
            </a:fld>
            <a:endParaRPr lang="it-IT"/>
          </a:p>
        </p:txBody>
      </p:sp>
    </p:spTree>
    <p:extLst>
      <p:ext uri="{BB962C8B-B14F-4D97-AF65-F5344CB8AC3E}">
        <p14:creationId xmlns:p14="http://schemas.microsoft.com/office/powerpoint/2010/main" val="32965742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84023D-0D5D-3428-A90D-070BFEE9BDE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DD9E6236-4A5E-EEC3-EF68-27E456FAED36}"/>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5B622CDB-AF3D-D4E1-3759-72D53E235BD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are in a unique position to influence how young people perceive their bodies and approach fitness and physical exercise.</a:t>
            </a:r>
          </a:p>
          <a:p>
            <a:endParaRPr lang="it-IT" dirty="0"/>
          </a:p>
        </p:txBody>
      </p:sp>
      <p:sp>
        <p:nvSpPr>
          <p:cNvPr id="4" name="Segnaposto numero diapositiva 3">
            <a:extLst>
              <a:ext uri="{FF2B5EF4-FFF2-40B4-BE49-F238E27FC236}">
                <a16:creationId xmlns:a16="http://schemas.microsoft.com/office/drawing/2014/main" id="{E95F613C-8BF4-CF54-04A3-747BF04C1F5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BBB44-F13C-4C4D-B449-73733CECACD6}" type="slidenum">
              <a:rPr kumimoji="0" lang="it-IT"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it-IT"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2593451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174EED-CAC4-F628-B026-436A17CEE42E}"/>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F5EB6B06-03B1-EC47-FA3F-00BA4FF5DC33}"/>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7DA37418-FC11-894F-82A7-4AAD640F3FD7}"/>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22ED7411-E06E-C758-224A-B72B98802507}"/>
              </a:ext>
            </a:extLst>
          </p:cNvPr>
          <p:cNvSpPr>
            <a:spLocks noGrp="1"/>
          </p:cNvSpPr>
          <p:nvPr>
            <p:ph type="sldNum" sz="quarter" idx="5"/>
          </p:nvPr>
        </p:nvSpPr>
        <p:spPr/>
        <p:txBody>
          <a:bodyPr/>
          <a:lstStyle/>
          <a:p>
            <a:fld id="{696BBB44-F13C-4C4D-B449-73733CECACD6}" type="slidenum">
              <a:rPr lang="it-IT" smtClean="0"/>
              <a:t>30</a:t>
            </a:fld>
            <a:endParaRPr lang="it-IT"/>
          </a:p>
        </p:txBody>
      </p:sp>
    </p:spTree>
    <p:extLst>
      <p:ext uri="{BB962C8B-B14F-4D97-AF65-F5344CB8AC3E}">
        <p14:creationId xmlns:p14="http://schemas.microsoft.com/office/powerpoint/2010/main" val="42636508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836EDD-D274-BC24-5949-CD9CB862741E}"/>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2E4722C5-CEA3-CFBD-A8C1-DDC9F44505F9}"/>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2B568E0E-CF07-7A05-CB2E-4FCF28607883}"/>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EE687016-0FD0-2E20-9259-A9C23AF8E955}"/>
              </a:ext>
            </a:extLst>
          </p:cNvPr>
          <p:cNvSpPr>
            <a:spLocks noGrp="1"/>
          </p:cNvSpPr>
          <p:nvPr>
            <p:ph type="sldNum" sz="quarter" idx="5"/>
          </p:nvPr>
        </p:nvSpPr>
        <p:spPr/>
        <p:txBody>
          <a:bodyPr/>
          <a:lstStyle/>
          <a:p>
            <a:fld id="{696BBB44-F13C-4C4D-B449-73733CECACD6}" type="slidenum">
              <a:rPr lang="it-IT" smtClean="0"/>
              <a:t>31</a:t>
            </a:fld>
            <a:endParaRPr lang="it-IT"/>
          </a:p>
        </p:txBody>
      </p:sp>
    </p:spTree>
    <p:extLst>
      <p:ext uri="{BB962C8B-B14F-4D97-AF65-F5344CB8AC3E}">
        <p14:creationId xmlns:p14="http://schemas.microsoft.com/office/powerpoint/2010/main" val="1236981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F877C7-6615-4D7C-9236-05778A5BA9C1}"/>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CD952BB8-E792-CDA4-787F-9E97DE865A68}"/>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D8CC1901-8F6D-566C-5AF8-C535B4E07B3F}"/>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5A37EF3F-A27B-EBAF-0E70-B03A9E8442E4}"/>
              </a:ext>
            </a:extLst>
          </p:cNvPr>
          <p:cNvSpPr>
            <a:spLocks noGrp="1"/>
          </p:cNvSpPr>
          <p:nvPr>
            <p:ph type="sldNum" sz="quarter" idx="5"/>
          </p:nvPr>
        </p:nvSpPr>
        <p:spPr/>
        <p:txBody>
          <a:bodyPr/>
          <a:lstStyle/>
          <a:p>
            <a:fld id="{696BBB44-F13C-4C4D-B449-73733CECACD6}" type="slidenum">
              <a:rPr lang="it-IT" smtClean="0"/>
              <a:t>32</a:t>
            </a:fld>
            <a:endParaRPr lang="it-IT"/>
          </a:p>
        </p:txBody>
      </p:sp>
    </p:spTree>
    <p:extLst>
      <p:ext uri="{BB962C8B-B14F-4D97-AF65-F5344CB8AC3E}">
        <p14:creationId xmlns:p14="http://schemas.microsoft.com/office/powerpoint/2010/main" val="13514824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0BBF2B-C8F4-2473-D1DC-DFF57C0AA94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4138384-3756-80AD-1F80-2EE35FADD7B7}"/>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E6F97A64-8259-C69B-7F03-82545682E229}"/>
              </a:ext>
            </a:extLst>
          </p:cNvPr>
          <p:cNvSpPr>
            <a:spLocks noGrp="1"/>
          </p:cNvSpPr>
          <p:nvPr>
            <p:ph type="body" idx="1"/>
          </p:nvPr>
        </p:nvSpPr>
        <p:spPr/>
        <p:txBody>
          <a:bodyPr/>
          <a:lstStyle/>
          <a:p>
            <a:r>
              <a:rPr lang="en-US" dirty="0"/>
              <a:t>These signs alone are not enough to make a diagnosis. But they all indicate that there is something that deserves attention.</a:t>
            </a:r>
            <a:endParaRPr lang="it-IT" dirty="0"/>
          </a:p>
        </p:txBody>
      </p:sp>
      <p:sp>
        <p:nvSpPr>
          <p:cNvPr id="4" name="Segnaposto numero diapositiva 3">
            <a:extLst>
              <a:ext uri="{FF2B5EF4-FFF2-40B4-BE49-F238E27FC236}">
                <a16:creationId xmlns:a16="http://schemas.microsoft.com/office/drawing/2014/main" id="{E4E02EB7-40BD-E12A-0F77-8289B9E8B519}"/>
              </a:ext>
            </a:extLst>
          </p:cNvPr>
          <p:cNvSpPr>
            <a:spLocks noGrp="1"/>
          </p:cNvSpPr>
          <p:nvPr>
            <p:ph type="sldNum" sz="quarter" idx="5"/>
          </p:nvPr>
        </p:nvSpPr>
        <p:spPr/>
        <p:txBody>
          <a:bodyPr/>
          <a:lstStyle/>
          <a:p>
            <a:fld id="{696BBB44-F13C-4C4D-B449-73733CECACD6}" type="slidenum">
              <a:rPr lang="it-IT" smtClean="0"/>
              <a:t>33</a:t>
            </a:fld>
            <a:endParaRPr lang="it-IT"/>
          </a:p>
        </p:txBody>
      </p:sp>
    </p:spTree>
    <p:extLst>
      <p:ext uri="{BB962C8B-B14F-4D97-AF65-F5344CB8AC3E}">
        <p14:creationId xmlns:p14="http://schemas.microsoft.com/office/powerpoint/2010/main" val="12629826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5C2818-EBE0-7638-C253-FF68BB8DDD02}"/>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F8D8EDF1-EA83-2FE8-24F6-319F3DB46B38}"/>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7D6DA801-1D96-359B-9FFF-2A8D415D88D9}"/>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8DA30C0E-9D85-05A3-D947-4C2EF1F0A0E3}"/>
              </a:ext>
            </a:extLst>
          </p:cNvPr>
          <p:cNvSpPr>
            <a:spLocks noGrp="1"/>
          </p:cNvSpPr>
          <p:nvPr>
            <p:ph type="sldNum" sz="quarter" idx="5"/>
          </p:nvPr>
        </p:nvSpPr>
        <p:spPr/>
        <p:txBody>
          <a:bodyPr/>
          <a:lstStyle/>
          <a:p>
            <a:fld id="{696BBB44-F13C-4C4D-B449-73733CECACD6}" type="slidenum">
              <a:rPr lang="it-IT" smtClean="0"/>
              <a:t>34</a:t>
            </a:fld>
            <a:endParaRPr lang="it-IT"/>
          </a:p>
        </p:txBody>
      </p:sp>
    </p:spTree>
    <p:extLst>
      <p:ext uri="{BB962C8B-B14F-4D97-AF65-F5344CB8AC3E}">
        <p14:creationId xmlns:p14="http://schemas.microsoft.com/office/powerpoint/2010/main" val="23586587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992F52-DEAB-E31C-DCC5-220CEA1D6C7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E549967E-2A5F-F166-16FE-3E8A2CEA00EB}"/>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C498A64B-D166-AC1F-3F0C-F256ADE38E38}"/>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DB4D4D7A-1599-3817-0D2B-363C51A31B52}"/>
              </a:ext>
            </a:extLst>
          </p:cNvPr>
          <p:cNvSpPr>
            <a:spLocks noGrp="1"/>
          </p:cNvSpPr>
          <p:nvPr>
            <p:ph type="sldNum" sz="quarter" idx="5"/>
          </p:nvPr>
        </p:nvSpPr>
        <p:spPr/>
        <p:txBody>
          <a:bodyPr/>
          <a:lstStyle/>
          <a:p>
            <a:fld id="{696BBB44-F13C-4C4D-B449-73733CECACD6}" type="slidenum">
              <a:rPr lang="it-IT" smtClean="0"/>
              <a:t>35</a:t>
            </a:fld>
            <a:endParaRPr lang="it-IT"/>
          </a:p>
        </p:txBody>
      </p:sp>
    </p:spTree>
    <p:extLst>
      <p:ext uri="{BB962C8B-B14F-4D97-AF65-F5344CB8AC3E}">
        <p14:creationId xmlns:p14="http://schemas.microsoft.com/office/powerpoint/2010/main" val="15983187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A22DB1-7570-52BD-0C7B-197C78BFE50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7C232A02-D688-04F5-8277-486753EA1EDF}"/>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7DA16D38-B298-F496-816A-62E30B31DE3A}"/>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9FF3F722-C36C-91CC-8C1F-AEE5B5B87DFD}"/>
              </a:ext>
            </a:extLst>
          </p:cNvPr>
          <p:cNvSpPr>
            <a:spLocks noGrp="1"/>
          </p:cNvSpPr>
          <p:nvPr>
            <p:ph type="sldNum" sz="quarter" idx="5"/>
          </p:nvPr>
        </p:nvSpPr>
        <p:spPr/>
        <p:txBody>
          <a:bodyPr/>
          <a:lstStyle/>
          <a:p>
            <a:fld id="{696BBB44-F13C-4C4D-B449-73733CECACD6}" type="slidenum">
              <a:rPr lang="it-IT" smtClean="0"/>
              <a:t>36</a:t>
            </a:fld>
            <a:endParaRPr lang="it-IT"/>
          </a:p>
        </p:txBody>
      </p:sp>
    </p:spTree>
    <p:extLst>
      <p:ext uri="{BB962C8B-B14F-4D97-AF65-F5344CB8AC3E}">
        <p14:creationId xmlns:p14="http://schemas.microsoft.com/office/powerpoint/2010/main" val="252261597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EDFE45-1740-6733-A0B1-646230A6B22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3854B6CC-52BC-015C-2383-8E4E64E88C9A}"/>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E8B8CCFD-C353-BB65-A844-11B37715DCD0}"/>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1109E98E-EB59-96DC-AAC9-3FCDAB4838C9}"/>
              </a:ext>
            </a:extLst>
          </p:cNvPr>
          <p:cNvSpPr>
            <a:spLocks noGrp="1"/>
          </p:cNvSpPr>
          <p:nvPr>
            <p:ph type="sldNum" sz="quarter" idx="5"/>
          </p:nvPr>
        </p:nvSpPr>
        <p:spPr/>
        <p:txBody>
          <a:bodyPr/>
          <a:lstStyle/>
          <a:p>
            <a:fld id="{696BBB44-F13C-4C4D-B449-73733CECACD6}" type="slidenum">
              <a:rPr lang="it-IT" smtClean="0"/>
              <a:t>37</a:t>
            </a:fld>
            <a:endParaRPr lang="it-IT"/>
          </a:p>
        </p:txBody>
      </p:sp>
    </p:spTree>
    <p:extLst>
      <p:ext uri="{BB962C8B-B14F-4D97-AF65-F5344CB8AC3E}">
        <p14:creationId xmlns:p14="http://schemas.microsoft.com/office/powerpoint/2010/main" val="12034108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C6D8A7-F533-1F54-2D7E-CD125BB0E39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6B0A81C-90A8-FC65-2DB2-52141FA6C4E1}"/>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26E0FEE6-D38F-EE03-4246-262D1EB5A13F}"/>
              </a:ext>
            </a:extLst>
          </p:cNvPr>
          <p:cNvSpPr>
            <a:spLocks noGrp="1"/>
          </p:cNvSpPr>
          <p:nvPr>
            <p:ph type="body" idx="1"/>
          </p:nvPr>
        </p:nvSpPr>
        <p:spPr/>
        <p:txBody>
          <a:bodyPr/>
          <a:lstStyle/>
          <a:p>
            <a:pPr>
              <a:buNone/>
            </a:pPr>
            <a:r>
              <a:rPr lang="en-US" dirty="0"/>
              <a:t>As fitness professionals, recognizing early signs of body image distress can help prevent more severe disorders from developing. Some red flags to watch for include:</a:t>
            </a:r>
          </a:p>
          <a:p>
            <a:pPr>
              <a:buFont typeface="Arial" panose="020B0604020202020204" pitchFamily="34" charset="0"/>
              <a:buChar char="•"/>
            </a:pPr>
            <a:r>
              <a:rPr lang="en-US" b="1" dirty="0"/>
              <a:t> </a:t>
            </a:r>
            <a:r>
              <a:rPr lang="en-US" b="0" dirty="0"/>
              <a:t>Obsession with weight, calories, or exercise duration.</a:t>
            </a:r>
          </a:p>
          <a:p>
            <a:pPr>
              <a:buFont typeface="Arial" panose="020B0604020202020204" pitchFamily="34" charset="0"/>
              <a:buChar char="•"/>
            </a:pPr>
            <a:r>
              <a:rPr lang="en-US" b="0" dirty="0"/>
              <a:t> Excessive mirror-checking or dissatisfaction despite progress.</a:t>
            </a:r>
          </a:p>
          <a:p>
            <a:pPr>
              <a:buFont typeface="Arial" panose="020B0604020202020204" pitchFamily="34" charset="0"/>
              <a:buChar char="•"/>
            </a:pPr>
            <a:r>
              <a:rPr lang="en-US" b="0" dirty="0"/>
              <a:t> Avoidance of social activities due to body concerns.</a:t>
            </a:r>
          </a:p>
          <a:p>
            <a:pPr>
              <a:buFont typeface="Arial" panose="020B0604020202020204" pitchFamily="34" charset="0"/>
              <a:buChar char="•"/>
            </a:pPr>
            <a:r>
              <a:rPr lang="en-US" b="0" dirty="0"/>
              <a:t> Drastic changes in eating habits or workout intensity.</a:t>
            </a:r>
          </a:p>
          <a:p>
            <a:r>
              <a:rPr lang="en-US" dirty="0"/>
              <a:t>If you notice these behaviors in a young client, it’s essential to approach the situation with care and encourage professional support when necessary.</a:t>
            </a:r>
          </a:p>
          <a:p>
            <a:endParaRPr lang="it-IT" dirty="0"/>
          </a:p>
        </p:txBody>
      </p:sp>
      <p:sp>
        <p:nvSpPr>
          <p:cNvPr id="4" name="Segnaposto numero diapositiva 3">
            <a:extLst>
              <a:ext uri="{FF2B5EF4-FFF2-40B4-BE49-F238E27FC236}">
                <a16:creationId xmlns:a16="http://schemas.microsoft.com/office/drawing/2014/main" id="{CD0B4CF0-6479-21CB-F141-23097209E838}"/>
              </a:ext>
            </a:extLst>
          </p:cNvPr>
          <p:cNvSpPr>
            <a:spLocks noGrp="1"/>
          </p:cNvSpPr>
          <p:nvPr>
            <p:ph type="sldNum" sz="quarter" idx="5"/>
          </p:nvPr>
        </p:nvSpPr>
        <p:spPr/>
        <p:txBody>
          <a:bodyPr/>
          <a:lstStyle/>
          <a:p>
            <a:fld id="{696BBB44-F13C-4C4D-B449-73733CECACD6}" type="slidenum">
              <a:rPr lang="it-IT" smtClean="0"/>
              <a:t>38</a:t>
            </a:fld>
            <a:endParaRPr lang="it-IT"/>
          </a:p>
        </p:txBody>
      </p:sp>
    </p:spTree>
    <p:extLst>
      <p:ext uri="{BB962C8B-B14F-4D97-AF65-F5344CB8AC3E}">
        <p14:creationId xmlns:p14="http://schemas.microsoft.com/office/powerpoint/2010/main" val="137828720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7F69C5-CA19-87E1-4777-589B854A6DA8}"/>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3C62BD9A-8D1C-724F-4580-A71282097235}"/>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2ECA33B3-E0E2-F6A9-C1DB-32153D6CC3E3}"/>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5F247187-4C64-2405-92D6-12EB0812FA64}"/>
              </a:ext>
            </a:extLst>
          </p:cNvPr>
          <p:cNvSpPr>
            <a:spLocks noGrp="1"/>
          </p:cNvSpPr>
          <p:nvPr>
            <p:ph type="sldNum" sz="quarter" idx="5"/>
          </p:nvPr>
        </p:nvSpPr>
        <p:spPr/>
        <p:txBody>
          <a:bodyPr/>
          <a:lstStyle/>
          <a:p>
            <a:fld id="{696BBB44-F13C-4C4D-B449-73733CECACD6}" type="slidenum">
              <a:rPr lang="it-IT" smtClean="0"/>
              <a:t>39</a:t>
            </a:fld>
            <a:endParaRPr lang="it-IT"/>
          </a:p>
        </p:txBody>
      </p:sp>
    </p:spTree>
    <p:extLst>
      <p:ext uri="{BB962C8B-B14F-4D97-AF65-F5344CB8AC3E}">
        <p14:creationId xmlns:p14="http://schemas.microsoft.com/office/powerpoint/2010/main" val="40582122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D43544-B6E2-8144-60A5-57FB588497B1}"/>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FA286CE2-8FB6-07F1-A163-3CB99295C715}"/>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CD34F773-F9F1-14D0-2511-623A1A05028D}"/>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69EDEFA4-9F88-5EEA-D1DE-6514BFFA451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BBB44-F13C-4C4D-B449-73733CECACD6}" type="slidenum">
              <a:rPr kumimoji="0" lang="it-IT"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it-IT"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8122138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F3E2D6-23C2-C8FA-60A5-F071CA5B9658}"/>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06A6DD2A-C524-C1E6-6C5F-E85FF4405CB8}"/>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87A67BB9-0CC6-12F3-8707-FBB20FD4772B}"/>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29EF308C-DDEE-9D21-E4E6-553BEC556088}"/>
              </a:ext>
            </a:extLst>
          </p:cNvPr>
          <p:cNvSpPr>
            <a:spLocks noGrp="1"/>
          </p:cNvSpPr>
          <p:nvPr>
            <p:ph type="sldNum" sz="quarter" idx="5"/>
          </p:nvPr>
        </p:nvSpPr>
        <p:spPr/>
        <p:txBody>
          <a:bodyPr/>
          <a:lstStyle/>
          <a:p>
            <a:fld id="{696BBB44-F13C-4C4D-B449-73733CECACD6}" type="slidenum">
              <a:rPr lang="it-IT" smtClean="0"/>
              <a:t>40</a:t>
            </a:fld>
            <a:endParaRPr lang="it-IT"/>
          </a:p>
        </p:txBody>
      </p:sp>
    </p:spTree>
    <p:extLst>
      <p:ext uri="{BB962C8B-B14F-4D97-AF65-F5344CB8AC3E}">
        <p14:creationId xmlns:p14="http://schemas.microsoft.com/office/powerpoint/2010/main" val="136507478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44CB38-A128-884E-16E5-293B2A3CAD5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625DE229-CE74-195E-94EF-243D8AE2CBDF}"/>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FF44A287-0EAF-D0D8-2DD1-61A4A68CADD3}"/>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1C0BF4E9-4ED2-3FF3-28F6-838019D65933}"/>
              </a:ext>
            </a:extLst>
          </p:cNvPr>
          <p:cNvSpPr>
            <a:spLocks noGrp="1"/>
          </p:cNvSpPr>
          <p:nvPr>
            <p:ph type="sldNum" sz="quarter" idx="5"/>
          </p:nvPr>
        </p:nvSpPr>
        <p:spPr/>
        <p:txBody>
          <a:bodyPr/>
          <a:lstStyle/>
          <a:p>
            <a:fld id="{696BBB44-F13C-4C4D-B449-73733CECACD6}" type="slidenum">
              <a:rPr lang="it-IT" smtClean="0"/>
              <a:t>41</a:t>
            </a:fld>
            <a:endParaRPr lang="it-IT"/>
          </a:p>
        </p:txBody>
      </p:sp>
    </p:spTree>
    <p:extLst>
      <p:ext uri="{BB962C8B-B14F-4D97-AF65-F5344CB8AC3E}">
        <p14:creationId xmlns:p14="http://schemas.microsoft.com/office/powerpoint/2010/main" val="250217489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D25588-DBD2-1E6F-D2B1-B7CE34FED7A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7858FE9-6F41-C7D2-B619-DE4E11D3F2E3}"/>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EAA0ED4D-BC18-E6F7-4916-0203A7DEA10D}"/>
              </a:ext>
            </a:extLst>
          </p:cNvPr>
          <p:cNvSpPr>
            <a:spLocks noGrp="1"/>
          </p:cNvSpPr>
          <p:nvPr>
            <p:ph type="body" idx="1"/>
          </p:nvPr>
        </p:nvSpPr>
        <p:spPr/>
        <p:txBody>
          <a:bodyPr/>
          <a:lstStyle/>
          <a:p>
            <a:pPr>
              <a:buNone/>
            </a:pPr>
            <a:r>
              <a:rPr lang="en-US" dirty="0"/>
              <a:t>Adolescents with body image disorders often experience feelings of shame and secrecy about their condition. </a:t>
            </a:r>
          </a:p>
          <a:p>
            <a:pPr>
              <a:buNone/>
            </a:pPr>
            <a:r>
              <a:rPr lang="en-US" dirty="0"/>
              <a:t>Establishing a non-judgmental, empathetic, and supportive environment is crucial. </a:t>
            </a:r>
          </a:p>
          <a:p>
            <a:pPr>
              <a:buNone/>
            </a:pPr>
            <a:r>
              <a:rPr lang="en-US" dirty="0"/>
              <a:t>Active listening and validating their feelings can help build trust and encourage them to open up about their struggles.</a:t>
            </a:r>
          </a:p>
          <a:p>
            <a:r>
              <a:rPr lang="en-US" dirty="0"/>
              <a:t>It is important to provide a safe space where they feel heard and understood. </a:t>
            </a:r>
          </a:p>
          <a:p>
            <a:r>
              <a:rPr lang="en-US" dirty="0"/>
              <a:t>Avoiding dismissive remarks and instead asking open-ended questions can facilitate dialogue. </a:t>
            </a:r>
          </a:p>
          <a:p>
            <a:r>
              <a:rPr lang="en-US" dirty="0"/>
              <a:t>Encouraging adolescents to express their thoughts through journaling or creative activities can also help them articulate their struggles in a non-confrontational manner.</a:t>
            </a:r>
          </a:p>
          <a:p>
            <a:endParaRPr lang="it-IT" dirty="0"/>
          </a:p>
        </p:txBody>
      </p:sp>
      <p:sp>
        <p:nvSpPr>
          <p:cNvPr id="4" name="Segnaposto numero diapositiva 3">
            <a:extLst>
              <a:ext uri="{FF2B5EF4-FFF2-40B4-BE49-F238E27FC236}">
                <a16:creationId xmlns:a16="http://schemas.microsoft.com/office/drawing/2014/main" id="{B6D95118-4026-9D05-0DC1-CAAA3AF12237}"/>
              </a:ext>
            </a:extLst>
          </p:cNvPr>
          <p:cNvSpPr>
            <a:spLocks noGrp="1"/>
          </p:cNvSpPr>
          <p:nvPr>
            <p:ph type="sldNum" sz="quarter" idx="5"/>
          </p:nvPr>
        </p:nvSpPr>
        <p:spPr/>
        <p:txBody>
          <a:bodyPr/>
          <a:lstStyle/>
          <a:p>
            <a:fld id="{696BBB44-F13C-4C4D-B449-73733CECACD6}" type="slidenum">
              <a:rPr lang="it-IT" smtClean="0"/>
              <a:t>42</a:t>
            </a:fld>
            <a:endParaRPr lang="it-IT"/>
          </a:p>
        </p:txBody>
      </p:sp>
    </p:spTree>
    <p:extLst>
      <p:ext uri="{BB962C8B-B14F-4D97-AF65-F5344CB8AC3E}">
        <p14:creationId xmlns:p14="http://schemas.microsoft.com/office/powerpoint/2010/main" val="33653391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618F14-804B-27E8-8B36-6B105022E0E3}"/>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E5DA99A7-BA0C-B1EF-AF13-140E3DC81112}"/>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3933E6CA-2B2E-DFFB-4797-109621E1A043}"/>
              </a:ext>
            </a:extLst>
          </p:cNvPr>
          <p:cNvSpPr>
            <a:spLocks noGrp="1"/>
          </p:cNvSpPr>
          <p:nvPr>
            <p:ph type="body" idx="1"/>
          </p:nvPr>
        </p:nvSpPr>
        <p:spPr/>
        <p:txBody>
          <a:bodyPr/>
          <a:lstStyle/>
          <a:p>
            <a:pPr>
              <a:buNone/>
            </a:pPr>
            <a:r>
              <a:rPr lang="en-US" dirty="0"/>
              <a:t>Adolescents with body image disorders often experience feelings of shame and secrecy about their condition. </a:t>
            </a:r>
          </a:p>
          <a:p>
            <a:pPr>
              <a:buNone/>
            </a:pPr>
            <a:r>
              <a:rPr lang="en-US" dirty="0"/>
              <a:t>Establishing a non-judgmental, empathetic, and supportive environment is crucial. </a:t>
            </a:r>
          </a:p>
          <a:p>
            <a:pPr>
              <a:buNone/>
            </a:pPr>
            <a:r>
              <a:rPr lang="en-US" dirty="0"/>
              <a:t>Active listening and validating their feelings can help build trust and encourage them to open up about their struggles.</a:t>
            </a:r>
          </a:p>
          <a:p>
            <a:r>
              <a:rPr lang="en-US" dirty="0"/>
              <a:t>It is important to provide a safe space where they feel heard and understood. </a:t>
            </a:r>
          </a:p>
          <a:p>
            <a:r>
              <a:rPr lang="en-US" dirty="0"/>
              <a:t>Avoiding dismissive remarks and instead asking open-ended questions can facilitate dialogue. </a:t>
            </a:r>
          </a:p>
          <a:p>
            <a:r>
              <a:rPr lang="en-US" dirty="0"/>
              <a:t>Encouraging adolescents to express their thoughts through journaling or creative activities can also help them articulate their struggles in a non-confrontational manner.</a:t>
            </a:r>
          </a:p>
          <a:p>
            <a:endParaRPr lang="it-IT" dirty="0"/>
          </a:p>
        </p:txBody>
      </p:sp>
      <p:sp>
        <p:nvSpPr>
          <p:cNvPr id="4" name="Segnaposto numero diapositiva 3">
            <a:extLst>
              <a:ext uri="{FF2B5EF4-FFF2-40B4-BE49-F238E27FC236}">
                <a16:creationId xmlns:a16="http://schemas.microsoft.com/office/drawing/2014/main" id="{71CFB33E-26D9-0AB1-C64D-91D767F60731}"/>
              </a:ext>
            </a:extLst>
          </p:cNvPr>
          <p:cNvSpPr>
            <a:spLocks noGrp="1"/>
          </p:cNvSpPr>
          <p:nvPr>
            <p:ph type="sldNum" sz="quarter" idx="5"/>
          </p:nvPr>
        </p:nvSpPr>
        <p:spPr/>
        <p:txBody>
          <a:bodyPr/>
          <a:lstStyle/>
          <a:p>
            <a:fld id="{696BBB44-F13C-4C4D-B449-73733CECACD6}" type="slidenum">
              <a:rPr lang="it-IT" smtClean="0"/>
              <a:t>43</a:t>
            </a:fld>
            <a:endParaRPr lang="it-IT"/>
          </a:p>
        </p:txBody>
      </p:sp>
    </p:spTree>
    <p:extLst>
      <p:ext uri="{BB962C8B-B14F-4D97-AF65-F5344CB8AC3E}">
        <p14:creationId xmlns:p14="http://schemas.microsoft.com/office/powerpoint/2010/main" val="136184146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8620EA-52EA-37AD-029B-56A1E695CE3E}"/>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E5E4FEF5-4095-1389-38B9-15FD55B04A6B}"/>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C4F72334-069E-3EFF-CB21-655BC20FED32}"/>
              </a:ext>
            </a:extLst>
          </p:cNvPr>
          <p:cNvSpPr>
            <a:spLocks noGrp="1"/>
          </p:cNvSpPr>
          <p:nvPr>
            <p:ph type="body" idx="1"/>
          </p:nvPr>
        </p:nvSpPr>
        <p:spPr/>
        <p:txBody>
          <a:bodyPr/>
          <a:lstStyle/>
          <a:p>
            <a:pPr>
              <a:buNone/>
            </a:pPr>
            <a:r>
              <a:rPr lang="en-US" dirty="0"/>
              <a:t>Criticizing a young person’s eating habits, exercise routines, or body image concerns can reinforce feelings of inadequacy and resistance to help. Instead, focus on expressing concern for their well-being and offering support in a compassionate manner.</a:t>
            </a:r>
          </a:p>
          <a:p>
            <a:r>
              <a:rPr lang="en-US" dirty="0"/>
              <a:t>Rather than saying, “You shouldn’t be starving yourself” or “You look fine,” try phrases like, “I’ve noticed you seem really stressed about your body lately. I’m here to support you.” </a:t>
            </a:r>
          </a:p>
          <a:p>
            <a:r>
              <a:rPr lang="en-US" dirty="0"/>
              <a:t>Acknowledging their struggles without judgment helps build a foundation for trust and eventual recovery.</a:t>
            </a:r>
          </a:p>
          <a:p>
            <a:endParaRPr lang="it-IT" dirty="0"/>
          </a:p>
        </p:txBody>
      </p:sp>
      <p:sp>
        <p:nvSpPr>
          <p:cNvPr id="4" name="Segnaposto numero diapositiva 3">
            <a:extLst>
              <a:ext uri="{FF2B5EF4-FFF2-40B4-BE49-F238E27FC236}">
                <a16:creationId xmlns:a16="http://schemas.microsoft.com/office/drawing/2014/main" id="{B6BD0B4A-3760-1A29-2CB9-4C7EEE7B295A}"/>
              </a:ext>
            </a:extLst>
          </p:cNvPr>
          <p:cNvSpPr>
            <a:spLocks noGrp="1"/>
          </p:cNvSpPr>
          <p:nvPr>
            <p:ph type="sldNum" sz="quarter" idx="5"/>
          </p:nvPr>
        </p:nvSpPr>
        <p:spPr/>
        <p:txBody>
          <a:bodyPr/>
          <a:lstStyle/>
          <a:p>
            <a:fld id="{696BBB44-F13C-4C4D-B449-73733CECACD6}" type="slidenum">
              <a:rPr lang="it-IT" smtClean="0"/>
              <a:t>44</a:t>
            </a:fld>
            <a:endParaRPr lang="it-IT"/>
          </a:p>
        </p:txBody>
      </p:sp>
    </p:spTree>
    <p:extLst>
      <p:ext uri="{BB962C8B-B14F-4D97-AF65-F5344CB8AC3E}">
        <p14:creationId xmlns:p14="http://schemas.microsoft.com/office/powerpoint/2010/main" val="174807443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392BFD-3DF8-A4E3-71D0-D195F3619506}"/>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AC05D6DC-4218-4A65-0A74-3C48715852A8}"/>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223B173C-F065-845E-48A8-B5DEF9F3E139}"/>
              </a:ext>
            </a:extLst>
          </p:cNvPr>
          <p:cNvSpPr>
            <a:spLocks noGrp="1"/>
          </p:cNvSpPr>
          <p:nvPr>
            <p:ph type="body" idx="1"/>
          </p:nvPr>
        </p:nvSpPr>
        <p:spPr/>
        <p:txBody>
          <a:bodyPr/>
          <a:lstStyle/>
          <a:p>
            <a:pPr>
              <a:buNone/>
            </a:pPr>
            <a:r>
              <a:rPr lang="en-US" dirty="0"/>
              <a:t>Criticizing a young person’s eating habits, exercise routines, or body image concerns can reinforce feelings of inadequacy and resistance to help. Instead, focus on expressing concern for their well-being and offering support in a compassionate manner.</a:t>
            </a:r>
          </a:p>
          <a:p>
            <a:r>
              <a:rPr lang="en-US" dirty="0"/>
              <a:t>Rather than saying, “You shouldn’t be starving yourself” or “You look fine,” try phrases like, “I’ve noticed you seem really stressed about your body lately. I’m here to support you.” </a:t>
            </a:r>
          </a:p>
          <a:p>
            <a:r>
              <a:rPr lang="en-US" dirty="0"/>
              <a:t>Acknowledging their struggles without judgment helps build a foundation for trust and eventual recovery.</a:t>
            </a:r>
          </a:p>
          <a:p>
            <a:endParaRPr lang="it-IT" dirty="0"/>
          </a:p>
        </p:txBody>
      </p:sp>
      <p:sp>
        <p:nvSpPr>
          <p:cNvPr id="4" name="Segnaposto numero diapositiva 3">
            <a:extLst>
              <a:ext uri="{FF2B5EF4-FFF2-40B4-BE49-F238E27FC236}">
                <a16:creationId xmlns:a16="http://schemas.microsoft.com/office/drawing/2014/main" id="{2CD528AF-3C78-72C3-3505-8E92808F1D9D}"/>
              </a:ext>
            </a:extLst>
          </p:cNvPr>
          <p:cNvSpPr>
            <a:spLocks noGrp="1"/>
          </p:cNvSpPr>
          <p:nvPr>
            <p:ph type="sldNum" sz="quarter" idx="5"/>
          </p:nvPr>
        </p:nvSpPr>
        <p:spPr/>
        <p:txBody>
          <a:bodyPr/>
          <a:lstStyle/>
          <a:p>
            <a:fld id="{696BBB44-F13C-4C4D-B449-73733CECACD6}" type="slidenum">
              <a:rPr lang="it-IT" smtClean="0"/>
              <a:t>45</a:t>
            </a:fld>
            <a:endParaRPr lang="it-IT"/>
          </a:p>
        </p:txBody>
      </p:sp>
    </p:spTree>
    <p:extLst>
      <p:ext uri="{BB962C8B-B14F-4D97-AF65-F5344CB8AC3E}">
        <p14:creationId xmlns:p14="http://schemas.microsoft.com/office/powerpoint/2010/main" val="362278338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6291A9-7434-9571-6303-771307BF6914}"/>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25D6FE22-A70F-252A-4D61-B330541A25A2}"/>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1AB169E1-1297-1A1C-A5E0-C37C91682076}"/>
              </a:ext>
            </a:extLst>
          </p:cNvPr>
          <p:cNvSpPr>
            <a:spLocks noGrp="1"/>
          </p:cNvSpPr>
          <p:nvPr>
            <p:ph type="body" idx="1"/>
          </p:nvPr>
        </p:nvSpPr>
        <p:spPr/>
        <p:txBody>
          <a:bodyPr/>
          <a:lstStyle/>
          <a:p>
            <a:pPr>
              <a:buNone/>
            </a:pPr>
            <a:r>
              <a:rPr lang="en-US" dirty="0"/>
              <a:t>Providing accurate information about the physical and mental consequences of anorexia and </a:t>
            </a:r>
            <a:r>
              <a:rPr lang="en-US" dirty="0" err="1"/>
              <a:t>vigorexia</a:t>
            </a:r>
            <a:r>
              <a:rPr lang="en-US" dirty="0"/>
              <a:t> can be helpful, but it should be done carefully. </a:t>
            </a:r>
          </a:p>
          <a:p>
            <a:pPr>
              <a:buNone/>
            </a:pPr>
            <a:r>
              <a:rPr lang="en-US" dirty="0"/>
              <a:t>Overwhelming an adolescent with facts may cause them to withdraw. Using gentle, age-appropriate discussions and real-life examples can make the information more relatable.</a:t>
            </a:r>
          </a:p>
          <a:p>
            <a:r>
              <a:rPr lang="en-US" dirty="0"/>
              <a:t>Using interactive and engaging approaches, such as discussing real-life success stories of recovery or using media literacy exercises to deconstruct harmful societal messages, can make education more impactful. </a:t>
            </a:r>
          </a:p>
          <a:p>
            <a:r>
              <a:rPr lang="en-US" dirty="0"/>
              <a:t>Peer support groups or mentorship programs can also offer relatable insights that encourage self-reflection and change.</a:t>
            </a:r>
          </a:p>
          <a:p>
            <a:endParaRPr lang="it-IT" dirty="0"/>
          </a:p>
        </p:txBody>
      </p:sp>
      <p:sp>
        <p:nvSpPr>
          <p:cNvPr id="4" name="Segnaposto numero diapositiva 3">
            <a:extLst>
              <a:ext uri="{FF2B5EF4-FFF2-40B4-BE49-F238E27FC236}">
                <a16:creationId xmlns:a16="http://schemas.microsoft.com/office/drawing/2014/main" id="{0AAE061D-3690-8B13-359A-CD3D05C1407B}"/>
              </a:ext>
            </a:extLst>
          </p:cNvPr>
          <p:cNvSpPr>
            <a:spLocks noGrp="1"/>
          </p:cNvSpPr>
          <p:nvPr>
            <p:ph type="sldNum" sz="quarter" idx="5"/>
          </p:nvPr>
        </p:nvSpPr>
        <p:spPr/>
        <p:txBody>
          <a:bodyPr/>
          <a:lstStyle/>
          <a:p>
            <a:fld id="{696BBB44-F13C-4C4D-B449-73733CECACD6}" type="slidenum">
              <a:rPr lang="it-IT" smtClean="0"/>
              <a:t>46</a:t>
            </a:fld>
            <a:endParaRPr lang="it-IT"/>
          </a:p>
        </p:txBody>
      </p:sp>
    </p:spTree>
    <p:extLst>
      <p:ext uri="{BB962C8B-B14F-4D97-AF65-F5344CB8AC3E}">
        <p14:creationId xmlns:p14="http://schemas.microsoft.com/office/powerpoint/2010/main" val="329124709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6D6B0-240D-3925-3176-E92BAA698E57}"/>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C29F8C87-675E-1D0E-9739-E94763DB4334}"/>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E1A1D13B-4ABE-156E-8A8C-9FD8645EF8C6}"/>
              </a:ext>
            </a:extLst>
          </p:cNvPr>
          <p:cNvSpPr>
            <a:spLocks noGrp="1"/>
          </p:cNvSpPr>
          <p:nvPr>
            <p:ph type="body" idx="1"/>
          </p:nvPr>
        </p:nvSpPr>
        <p:spPr/>
        <p:txBody>
          <a:bodyPr/>
          <a:lstStyle/>
          <a:p>
            <a:pPr>
              <a:buNone/>
            </a:pPr>
            <a:r>
              <a:rPr lang="en-US" dirty="0"/>
              <a:t>Providing accurate information about the physical and mental consequences of anorexia and </a:t>
            </a:r>
            <a:r>
              <a:rPr lang="en-US" dirty="0" err="1"/>
              <a:t>vigorexia</a:t>
            </a:r>
            <a:r>
              <a:rPr lang="en-US" dirty="0"/>
              <a:t> can be helpful, but it should be done carefully. </a:t>
            </a:r>
          </a:p>
          <a:p>
            <a:pPr>
              <a:buNone/>
            </a:pPr>
            <a:r>
              <a:rPr lang="en-US" dirty="0"/>
              <a:t>Overwhelming an adolescent with facts may cause them to withdraw. </a:t>
            </a:r>
          </a:p>
          <a:p>
            <a:pPr>
              <a:buNone/>
            </a:pPr>
            <a:r>
              <a:rPr lang="en-US" dirty="0"/>
              <a:t>Using gentle, age-appropriate discussions and real-life examples can make the information more relatable.</a:t>
            </a:r>
          </a:p>
          <a:p>
            <a:r>
              <a:rPr lang="en-US" dirty="0"/>
              <a:t>Using interactive and engaging approaches, such as discussing real-life success stories of recovery or using media literacy exercises to deconstruct harmful societal messages, can make education more impactful. </a:t>
            </a:r>
          </a:p>
          <a:p>
            <a:r>
              <a:rPr lang="en-US" dirty="0"/>
              <a:t>Peer support groups or mentorship programs can also offer relatable insights that encourage self-reflection and change.</a:t>
            </a:r>
          </a:p>
          <a:p>
            <a:endParaRPr lang="it-IT" dirty="0"/>
          </a:p>
        </p:txBody>
      </p:sp>
      <p:sp>
        <p:nvSpPr>
          <p:cNvPr id="4" name="Segnaposto numero diapositiva 3">
            <a:extLst>
              <a:ext uri="{FF2B5EF4-FFF2-40B4-BE49-F238E27FC236}">
                <a16:creationId xmlns:a16="http://schemas.microsoft.com/office/drawing/2014/main" id="{3F1D774E-6ABE-C1C1-C5CF-83B2BBC7468E}"/>
              </a:ext>
            </a:extLst>
          </p:cNvPr>
          <p:cNvSpPr>
            <a:spLocks noGrp="1"/>
          </p:cNvSpPr>
          <p:nvPr>
            <p:ph type="sldNum" sz="quarter" idx="5"/>
          </p:nvPr>
        </p:nvSpPr>
        <p:spPr/>
        <p:txBody>
          <a:bodyPr/>
          <a:lstStyle/>
          <a:p>
            <a:fld id="{696BBB44-F13C-4C4D-B449-73733CECACD6}" type="slidenum">
              <a:rPr lang="it-IT" smtClean="0"/>
              <a:t>47</a:t>
            </a:fld>
            <a:endParaRPr lang="it-IT"/>
          </a:p>
        </p:txBody>
      </p:sp>
    </p:spTree>
    <p:extLst>
      <p:ext uri="{BB962C8B-B14F-4D97-AF65-F5344CB8AC3E}">
        <p14:creationId xmlns:p14="http://schemas.microsoft.com/office/powerpoint/2010/main" val="35910830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92D668-A6BE-4902-8B7A-C6A0EA34D24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EFB30DD-BAF2-653F-6D62-28301E3E0C02}"/>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97DDB4EA-58E2-B106-40EA-D7322AB4797F}"/>
              </a:ext>
            </a:extLst>
          </p:cNvPr>
          <p:cNvSpPr>
            <a:spLocks noGrp="1"/>
          </p:cNvSpPr>
          <p:nvPr>
            <p:ph type="body" idx="1"/>
          </p:nvPr>
        </p:nvSpPr>
        <p:spPr/>
        <p:txBody>
          <a:bodyPr/>
          <a:lstStyle/>
          <a:p>
            <a:pPr>
              <a:buNone/>
            </a:pPr>
            <a:r>
              <a:rPr lang="en-US" dirty="0"/>
              <a:t>Body image disorders often require professional intervention, including therapy, medical monitoring, and sometimes medication. </a:t>
            </a:r>
          </a:p>
          <a:p>
            <a:pPr>
              <a:buNone/>
            </a:pPr>
            <a:r>
              <a:rPr lang="en-US" dirty="0"/>
              <a:t>Encouraging the individual to seek help from a psychologist, psychiatrist, or nutritionist who specializes in eating disorders is essential. </a:t>
            </a:r>
          </a:p>
          <a:p>
            <a:pPr>
              <a:buNone/>
            </a:pPr>
            <a:r>
              <a:rPr lang="en-US" dirty="0"/>
              <a:t>Framing therapy as a means of self-care rather than punishment can reduce resistance.</a:t>
            </a:r>
          </a:p>
          <a:p>
            <a:r>
              <a:rPr lang="en-US" dirty="0"/>
              <a:t>Different therapeutic approaches, such as Cognitive Behavioral Therapy (CBT), Acceptance and Commitment Therapy (ACT), and Family-Based Therapy (FBT), have proven effective in treating body image disorders. </a:t>
            </a:r>
          </a:p>
          <a:p>
            <a:r>
              <a:rPr lang="en-US" dirty="0"/>
              <a:t>Educating adolescents about the benefits of these therapies and allowing them to be involved in choosing their care path can increase their willingness to participate.</a:t>
            </a:r>
          </a:p>
          <a:p>
            <a:endParaRPr lang="it-IT" dirty="0"/>
          </a:p>
        </p:txBody>
      </p:sp>
      <p:sp>
        <p:nvSpPr>
          <p:cNvPr id="4" name="Segnaposto numero diapositiva 3">
            <a:extLst>
              <a:ext uri="{FF2B5EF4-FFF2-40B4-BE49-F238E27FC236}">
                <a16:creationId xmlns:a16="http://schemas.microsoft.com/office/drawing/2014/main" id="{9425D750-0E63-A2DA-79DC-09E2B8F15FF0}"/>
              </a:ext>
            </a:extLst>
          </p:cNvPr>
          <p:cNvSpPr>
            <a:spLocks noGrp="1"/>
          </p:cNvSpPr>
          <p:nvPr>
            <p:ph type="sldNum" sz="quarter" idx="5"/>
          </p:nvPr>
        </p:nvSpPr>
        <p:spPr/>
        <p:txBody>
          <a:bodyPr/>
          <a:lstStyle/>
          <a:p>
            <a:fld id="{696BBB44-F13C-4C4D-B449-73733CECACD6}" type="slidenum">
              <a:rPr lang="it-IT" smtClean="0"/>
              <a:t>48</a:t>
            </a:fld>
            <a:endParaRPr lang="it-IT"/>
          </a:p>
        </p:txBody>
      </p:sp>
    </p:spTree>
    <p:extLst>
      <p:ext uri="{BB962C8B-B14F-4D97-AF65-F5344CB8AC3E}">
        <p14:creationId xmlns:p14="http://schemas.microsoft.com/office/powerpoint/2010/main" val="381035310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32B1F9-E589-63D7-8164-E1003796B1AA}"/>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EDEAD7A9-4C74-B8EC-1952-D00BAAFC0FDD}"/>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8887BD91-72F6-413B-CA67-AB64982C2451}"/>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5B8C4C2B-D42E-E531-FFFA-AB85CFAD9292}"/>
              </a:ext>
            </a:extLst>
          </p:cNvPr>
          <p:cNvSpPr>
            <a:spLocks noGrp="1"/>
          </p:cNvSpPr>
          <p:nvPr>
            <p:ph type="sldNum" sz="quarter" idx="5"/>
          </p:nvPr>
        </p:nvSpPr>
        <p:spPr/>
        <p:txBody>
          <a:bodyPr/>
          <a:lstStyle/>
          <a:p>
            <a:fld id="{696BBB44-F13C-4C4D-B449-73733CECACD6}" type="slidenum">
              <a:rPr lang="it-IT" smtClean="0"/>
              <a:t>49</a:t>
            </a:fld>
            <a:endParaRPr lang="it-IT"/>
          </a:p>
        </p:txBody>
      </p:sp>
    </p:spTree>
    <p:extLst>
      <p:ext uri="{BB962C8B-B14F-4D97-AF65-F5344CB8AC3E}">
        <p14:creationId xmlns:p14="http://schemas.microsoft.com/office/powerpoint/2010/main" val="18131558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So, first of </a:t>
            </a:r>
            <a:r>
              <a:rPr lang="it-IT" dirty="0" err="1"/>
              <a:t>all</a:t>
            </a:r>
            <a:r>
              <a:rPr lang="it-IT" dirty="0"/>
              <a:t>, </a:t>
            </a:r>
            <a:r>
              <a:rPr lang="it-IT" dirty="0" err="1"/>
              <a:t>what</a:t>
            </a:r>
            <a:r>
              <a:rPr lang="it-IT" dirty="0"/>
              <a:t> </a:t>
            </a:r>
            <a:r>
              <a:rPr lang="it-IT" dirty="0" err="1"/>
              <a:t>is</a:t>
            </a:r>
            <a:r>
              <a:rPr lang="it-IT" dirty="0"/>
              <a:t> Body Image?</a:t>
            </a:r>
          </a:p>
          <a:p>
            <a:r>
              <a:rPr lang="it-IT" dirty="0"/>
              <a:t>ROUND OF DEFINITIONS</a:t>
            </a:r>
          </a:p>
        </p:txBody>
      </p:sp>
      <p:sp>
        <p:nvSpPr>
          <p:cNvPr id="4" name="Segnaposto numero diapositiva 3"/>
          <p:cNvSpPr>
            <a:spLocks noGrp="1"/>
          </p:cNvSpPr>
          <p:nvPr>
            <p:ph type="sldNum" sz="quarter" idx="5"/>
          </p:nvPr>
        </p:nvSpPr>
        <p:spPr/>
        <p:txBody>
          <a:bodyPr/>
          <a:lstStyle/>
          <a:p>
            <a:fld id="{696BBB44-F13C-4C4D-B449-73733CECACD6}" type="slidenum">
              <a:rPr lang="it-IT" smtClean="0"/>
              <a:t>5</a:t>
            </a:fld>
            <a:endParaRPr lang="it-IT"/>
          </a:p>
        </p:txBody>
      </p:sp>
    </p:spTree>
    <p:extLst>
      <p:ext uri="{BB962C8B-B14F-4D97-AF65-F5344CB8AC3E}">
        <p14:creationId xmlns:p14="http://schemas.microsoft.com/office/powerpoint/2010/main" val="159565834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76FC8E-8621-0B77-1F1F-59C4ACF802F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D65DF6D7-57C9-0626-189A-64CA2027399F}"/>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F2E31E9A-4007-93E7-FCAF-6CFDBDE20923}"/>
              </a:ext>
            </a:extLst>
          </p:cNvPr>
          <p:cNvSpPr>
            <a:spLocks noGrp="1"/>
          </p:cNvSpPr>
          <p:nvPr>
            <p:ph type="body" idx="1"/>
          </p:nvPr>
        </p:nvSpPr>
        <p:spPr/>
        <p:txBody>
          <a:bodyPr/>
          <a:lstStyle/>
          <a:p>
            <a:pPr>
              <a:buNone/>
            </a:pPr>
            <a:r>
              <a:rPr lang="en-US" dirty="0"/>
              <a:t>Family members, teachers, and close friends play a crucial role in supporting a young person’s recovery. </a:t>
            </a:r>
          </a:p>
          <a:p>
            <a:pPr>
              <a:buNone/>
            </a:pPr>
            <a:r>
              <a:rPr lang="en-US" dirty="0"/>
              <a:t>Educating them about the disorder and teaching them how to provide positive reinforcement without enabling harmful behaviors can create a strong support system.</a:t>
            </a:r>
          </a:p>
          <a:p>
            <a:r>
              <a:rPr lang="en-US" dirty="0"/>
              <a:t>Parents and caregivers can benefit from family counseling or support groups to learn how to approach conversations about body image without reinforcing negative patterns. </a:t>
            </a:r>
          </a:p>
          <a:p>
            <a:r>
              <a:rPr lang="en-US" dirty="0"/>
              <a:t>Schools can also implement programs that promote self-esteem and body positivity to create a supportive environment for all students.</a:t>
            </a:r>
          </a:p>
          <a:p>
            <a:endParaRPr lang="it-IT" dirty="0"/>
          </a:p>
        </p:txBody>
      </p:sp>
      <p:sp>
        <p:nvSpPr>
          <p:cNvPr id="4" name="Segnaposto numero diapositiva 3">
            <a:extLst>
              <a:ext uri="{FF2B5EF4-FFF2-40B4-BE49-F238E27FC236}">
                <a16:creationId xmlns:a16="http://schemas.microsoft.com/office/drawing/2014/main" id="{94B3757F-A240-ACFA-E7CE-ED6D6510D9B9}"/>
              </a:ext>
            </a:extLst>
          </p:cNvPr>
          <p:cNvSpPr>
            <a:spLocks noGrp="1"/>
          </p:cNvSpPr>
          <p:nvPr>
            <p:ph type="sldNum" sz="quarter" idx="5"/>
          </p:nvPr>
        </p:nvSpPr>
        <p:spPr/>
        <p:txBody>
          <a:bodyPr/>
          <a:lstStyle/>
          <a:p>
            <a:fld id="{696BBB44-F13C-4C4D-B449-73733CECACD6}" type="slidenum">
              <a:rPr lang="it-IT" smtClean="0"/>
              <a:t>50</a:t>
            </a:fld>
            <a:endParaRPr lang="it-IT"/>
          </a:p>
        </p:txBody>
      </p:sp>
    </p:spTree>
    <p:extLst>
      <p:ext uri="{BB962C8B-B14F-4D97-AF65-F5344CB8AC3E}">
        <p14:creationId xmlns:p14="http://schemas.microsoft.com/office/powerpoint/2010/main" val="237347491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AA4821-B6F0-19B6-5776-32DD6D44D6F7}"/>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A126195-492E-91FE-4713-B2CBF3479124}"/>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6F579931-EB7A-4D83-B084-08B815BEB6A9}"/>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84436F33-4339-212A-ED8E-93839E4358F9}"/>
              </a:ext>
            </a:extLst>
          </p:cNvPr>
          <p:cNvSpPr>
            <a:spLocks noGrp="1"/>
          </p:cNvSpPr>
          <p:nvPr>
            <p:ph type="sldNum" sz="quarter" idx="5"/>
          </p:nvPr>
        </p:nvSpPr>
        <p:spPr/>
        <p:txBody>
          <a:bodyPr/>
          <a:lstStyle/>
          <a:p>
            <a:fld id="{696BBB44-F13C-4C4D-B449-73733CECACD6}" type="slidenum">
              <a:rPr lang="it-IT" smtClean="0"/>
              <a:t>51</a:t>
            </a:fld>
            <a:endParaRPr lang="it-IT"/>
          </a:p>
        </p:txBody>
      </p:sp>
    </p:spTree>
    <p:extLst>
      <p:ext uri="{BB962C8B-B14F-4D97-AF65-F5344CB8AC3E}">
        <p14:creationId xmlns:p14="http://schemas.microsoft.com/office/powerpoint/2010/main" val="107298228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4FF4D6-543E-D9B5-83B9-6F3E32844BC8}"/>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692BE44-A845-DB92-F62E-BF387B4598D7}"/>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57D3712D-496A-C3AF-18DA-9DD8EF2027BE}"/>
              </a:ext>
            </a:extLst>
          </p:cNvPr>
          <p:cNvSpPr>
            <a:spLocks noGrp="1"/>
          </p:cNvSpPr>
          <p:nvPr>
            <p:ph type="body" idx="1"/>
          </p:nvPr>
        </p:nvSpPr>
        <p:spPr/>
        <p:txBody>
          <a:bodyPr/>
          <a:lstStyle/>
          <a:p>
            <a:pPr>
              <a:buNone/>
            </a:pPr>
            <a:r>
              <a:rPr lang="en-US" dirty="0"/>
              <a:t>Shifting the focus from body image to overall well-being can be beneficial. Encouraging balanced eating habits and moderate exercise as ways to maintain health, rather than achieve an idealized physique, helps reduce the pressure to conform to unrealistic body standards.</a:t>
            </a:r>
          </a:p>
          <a:p>
            <a:r>
              <a:rPr lang="en-US" dirty="0"/>
              <a:t>Health professionals and mentors should emphasize intuitive eating, which encourages individuals to listen to their body’s hunger and fullness cues. Exercise should be framed as a way to improve strength, flexibility, and mental well-being rather than a means to alter appearance. Providing structured but flexible meal plans and workout routines can help those recovering from body image disorders regain a sense of normalcy and control.</a:t>
            </a:r>
          </a:p>
          <a:p>
            <a:endParaRPr lang="it-IT" dirty="0"/>
          </a:p>
        </p:txBody>
      </p:sp>
      <p:sp>
        <p:nvSpPr>
          <p:cNvPr id="4" name="Segnaposto numero diapositiva 3">
            <a:extLst>
              <a:ext uri="{FF2B5EF4-FFF2-40B4-BE49-F238E27FC236}">
                <a16:creationId xmlns:a16="http://schemas.microsoft.com/office/drawing/2014/main" id="{9B210E0E-0695-B05C-9058-3191F3536A43}"/>
              </a:ext>
            </a:extLst>
          </p:cNvPr>
          <p:cNvSpPr>
            <a:spLocks noGrp="1"/>
          </p:cNvSpPr>
          <p:nvPr>
            <p:ph type="sldNum" sz="quarter" idx="5"/>
          </p:nvPr>
        </p:nvSpPr>
        <p:spPr/>
        <p:txBody>
          <a:bodyPr/>
          <a:lstStyle/>
          <a:p>
            <a:fld id="{696BBB44-F13C-4C4D-B449-73733CECACD6}" type="slidenum">
              <a:rPr lang="it-IT" smtClean="0"/>
              <a:t>52</a:t>
            </a:fld>
            <a:endParaRPr lang="it-IT"/>
          </a:p>
        </p:txBody>
      </p:sp>
    </p:spTree>
    <p:extLst>
      <p:ext uri="{BB962C8B-B14F-4D97-AF65-F5344CB8AC3E}">
        <p14:creationId xmlns:p14="http://schemas.microsoft.com/office/powerpoint/2010/main" val="180903661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DACAFE-14CD-85D7-25B8-0A474B264060}"/>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9B7DCFD0-886F-E728-D6C3-204E83682416}"/>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802D4E16-C4A0-14BA-1C1F-066836D67811}"/>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C2BFD884-A2D0-14D0-65F6-EF339D12BBA6}"/>
              </a:ext>
            </a:extLst>
          </p:cNvPr>
          <p:cNvSpPr>
            <a:spLocks noGrp="1"/>
          </p:cNvSpPr>
          <p:nvPr>
            <p:ph type="sldNum" sz="quarter" idx="5"/>
          </p:nvPr>
        </p:nvSpPr>
        <p:spPr/>
        <p:txBody>
          <a:bodyPr/>
          <a:lstStyle/>
          <a:p>
            <a:fld id="{696BBB44-F13C-4C4D-B449-73733CECACD6}" type="slidenum">
              <a:rPr lang="it-IT" smtClean="0"/>
              <a:t>53</a:t>
            </a:fld>
            <a:endParaRPr lang="it-IT"/>
          </a:p>
        </p:txBody>
      </p:sp>
    </p:spTree>
    <p:extLst>
      <p:ext uri="{BB962C8B-B14F-4D97-AF65-F5344CB8AC3E}">
        <p14:creationId xmlns:p14="http://schemas.microsoft.com/office/powerpoint/2010/main" val="303785741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E9502E-2F98-9B3F-E07E-497CBFBE052A}"/>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4FD7647E-1169-1ED8-6778-0A6448ECA28E}"/>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A8B27225-1CE1-D315-2ED3-647747F82D34}"/>
              </a:ext>
            </a:extLst>
          </p:cNvPr>
          <p:cNvSpPr>
            <a:spLocks noGrp="1"/>
          </p:cNvSpPr>
          <p:nvPr>
            <p:ph type="body" idx="1"/>
          </p:nvPr>
        </p:nvSpPr>
        <p:spPr/>
        <p:txBody>
          <a:bodyPr/>
          <a:lstStyle/>
          <a:p>
            <a:pPr>
              <a:buNone/>
            </a:pPr>
            <a:r>
              <a:rPr lang="en-US" dirty="0"/>
              <a:t>Social media and societal norms contribute significantly to body image disorders. </a:t>
            </a:r>
          </a:p>
          <a:p>
            <a:pPr>
              <a:buNone/>
            </a:pPr>
            <a:r>
              <a:rPr lang="en-US" dirty="0"/>
              <a:t>Helping adolescents critically analyze and question these influences can empower them to develop a healthier self-perception. </a:t>
            </a:r>
          </a:p>
          <a:p>
            <a:pPr>
              <a:buNone/>
            </a:pPr>
            <a:r>
              <a:rPr lang="en-US" dirty="0"/>
              <a:t>Encouraging a diverse and realistic view of body types through exposure to positive role models can also be effective.</a:t>
            </a:r>
          </a:p>
          <a:p>
            <a:r>
              <a:rPr lang="en-US" dirty="0"/>
              <a:t>Teaching media literacy skills can help adolescents recognize and challenge unrealistic beauty standards. </a:t>
            </a:r>
          </a:p>
          <a:p>
            <a:r>
              <a:rPr lang="en-US" dirty="0"/>
              <a:t>Encouraging social media breaks or curating feeds to include body-positive and diverse content can reduce exposure to harmful comparisons. </a:t>
            </a:r>
          </a:p>
          <a:p>
            <a:r>
              <a:rPr lang="en-US" dirty="0"/>
              <a:t>Schools and organizations can implement campaigns that celebrate body diversity and educate youth about the dangers of digitally altered images.</a:t>
            </a:r>
          </a:p>
          <a:p>
            <a:endParaRPr lang="it-IT" dirty="0"/>
          </a:p>
        </p:txBody>
      </p:sp>
      <p:sp>
        <p:nvSpPr>
          <p:cNvPr id="4" name="Segnaposto numero diapositiva 3">
            <a:extLst>
              <a:ext uri="{FF2B5EF4-FFF2-40B4-BE49-F238E27FC236}">
                <a16:creationId xmlns:a16="http://schemas.microsoft.com/office/drawing/2014/main" id="{E5A4081F-5D57-295B-22DC-A35BB82EB402}"/>
              </a:ext>
            </a:extLst>
          </p:cNvPr>
          <p:cNvSpPr>
            <a:spLocks noGrp="1"/>
          </p:cNvSpPr>
          <p:nvPr>
            <p:ph type="sldNum" sz="quarter" idx="5"/>
          </p:nvPr>
        </p:nvSpPr>
        <p:spPr/>
        <p:txBody>
          <a:bodyPr/>
          <a:lstStyle/>
          <a:p>
            <a:fld id="{696BBB44-F13C-4C4D-B449-73733CECACD6}" type="slidenum">
              <a:rPr lang="it-IT" smtClean="0"/>
              <a:t>54</a:t>
            </a:fld>
            <a:endParaRPr lang="it-IT"/>
          </a:p>
        </p:txBody>
      </p:sp>
    </p:spTree>
    <p:extLst>
      <p:ext uri="{BB962C8B-B14F-4D97-AF65-F5344CB8AC3E}">
        <p14:creationId xmlns:p14="http://schemas.microsoft.com/office/powerpoint/2010/main" val="164916672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5E1975-243F-341A-A0D9-D8D3627073A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626217CA-03C5-4588-964F-93119945F371}"/>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14FA82E0-0674-AD42-A2CF-CF93F82A10D3}"/>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13269F0B-EE70-2FFE-328B-74020510C6C3}"/>
              </a:ext>
            </a:extLst>
          </p:cNvPr>
          <p:cNvSpPr>
            <a:spLocks noGrp="1"/>
          </p:cNvSpPr>
          <p:nvPr>
            <p:ph type="sldNum" sz="quarter" idx="5"/>
          </p:nvPr>
        </p:nvSpPr>
        <p:spPr/>
        <p:txBody>
          <a:bodyPr/>
          <a:lstStyle/>
          <a:p>
            <a:fld id="{696BBB44-F13C-4C4D-B449-73733CECACD6}" type="slidenum">
              <a:rPr lang="it-IT" smtClean="0"/>
              <a:t>55</a:t>
            </a:fld>
            <a:endParaRPr lang="it-IT"/>
          </a:p>
        </p:txBody>
      </p:sp>
    </p:spTree>
    <p:extLst>
      <p:ext uri="{BB962C8B-B14F-4D97-AF65-F5344CB8AC3E}">
        <p14:creationId xmlns:p14="http://schemas.microsoft.com/office/powerpoint/2010/main" val="213655545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64A010-FFA0-1DE0-2B0E-ED943330A6B4}"/>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2B0F5120-1271-C2E7-BC0A-EF2AA1614687}"/>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9E7E8418-D558-39FF-E4CB-0558A6F70C63}"/>
              </a:ext>
            </a:extLst>
          </p:cNvPr>
          <p:cNvSpPr>
            <a:spLocks noGrp="1"/>
          </p:cNvSpPr>
          <p:nvPr>
            <p:ph type="body" idx="1"/>
          </p:nvPr>
        </p:nvSpPr>
        <p:spPr/>
        <p:txBody>
          <a:bodyPr/>
          <a:lstStyle/>
          <a:p>
            <a:pPr>
              <a:buNone/>
            </a:pPr>
            <a:r>
              <a:rPr lang="en-US" dirty="0"/>
              <a:t>When addressing body image concerns with youths, it is essential to use sensitive, non-judgmental, and supportive language. Some key strategies include:</a:t>
            </a:r>
          </a:p>
          <a:p>
            <a:pPr>
              <a:buFont typeface="Arial" panose="020B0604020202020204" pitchFamily="34" charset="0"/>
              <a:buChar char="•"/>
            </a:pPr>
            <a:r>
              <a:rPr lang="en-US" b="1" dirty="0"/>
              <a:t> Use neutral language:</a:t>
            </a:r>
            <a:r>
              <a:rPr lang="en-US" dirty="0"/>
              <a:t> Avoid commenting on weight, size, or appearance. Instead, focus on strength, health, and performance.</a:t>
            </a:r>
          </a:p>
          <a:p>
            <a:pPr>
              <a:buFont typeface="Arial" panose="020B0604020202020204" pitchFamily="34" charset="0"/>
              <a:buChar char="•"/>
            </a:pPr>
            <a:r>
              <a:rPr lang="en-US" b="1" dirty="0"/>
              <a:t> Encourage intrinsic motivation:</a:t>
            </a:r>
            <a:r>
              <a:rPr lang="en-US" dirty="0"/>
              <a:t> Shift the focus from aesthetic goals to functional benefits, such as improving endurance, energy levels, and mental well-being.</a:t>
            </a:r>
          </a:p>
          <a:p>
            <a:pPr>
              <a:buFont typeface="Arial" panose="020B0604020202020204" pitchFamily="34" charset="0"/>
              <a:buChar char="•"/>
            </a:pPr>
            <a:r>
              <a:rPr lang="en-US" b="1" dirty="0"/>
              <a:t> Listen actively:</a:t>
            </a:r>
            <a:r>
              <a:rPr lang="en-US" dirty="0"/>
              <a:t> If a client expresses concerns about their body, validate their feelings without reinforcing negative beliefs.</a:t>
            </a:r>
          </a:p>
          <a:p>
            <a:pPr>
              <a:buFont typeface="Arial" panose="020B0604020202020204" pitchFamily="34" charset="0"/>
              <a:buChar char="•"/>
            </a:pPr>
            <a:r>
              <a:rPr lang="en-US" b="1" dirty="0"/>
              <a:t> Provide reassurance:</a:t>
            </a:r>
            <a:r>
              <a:rPr lang="en-US" dirty="0"/>
              <a:t> Remind them that bodies come in all shapes and sizes and that health is not determined solely by weight or appearance.</a:t>
            </a:r>
          </a:p>
          <a:p>
            <a:endParaRPr lang="it-IT" dirty="0"/>
          </a:p>
        </p:txBody>
      </p:sp>
      <p:sp>
        <p:nvSpPr>
          <p:cNvPr id="4" name="Segnaposto numero diapositiva 3">
            <a:extLst>
              <a:ext uri="{FF2B5EF4-FFF2-40B4-BE49-F238E27FC236}">
                <a16:creationId xmlns:a16="http://schemas.microsoft.com/office/drawing/2014/main" id="{7EE2056A-0494-1463-2299-888904A8291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BBB44-F13C-4C4D-B449-73733CECACD6}" type="slidenum">
              <a:rPr kumimoji="0" lang="it-IT"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it-IT"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74526243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024631-BE17-3A61-BF33-5E71912772F1}"/>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C4883B4E-6860-AC69-5F94-89CFE92158D9}"/>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66F2A738-E6D2-5072-9108-0F819413AA37}"/>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34FCE9D7-FF67-40F7-4F8F-A297B337FCC0}"/>
              </a:ext>
            </a:extLst>
          </p:cNvPr>
          <p:cNvSpPr>
            <a:spLocks noGrp="1"/>
          </p:cNvSpPr>
          <p:nvPr>
            <p:ph type="sldNum" sz="quarter" idx="5"/>
          </p:nvPr>
        </p:nvSpPr>
        <p:spPr/>
        <p:txBody>
          <a:bodyPr/>
          <a:lstStyle/>
          <a:p>
            <a:fld id="{696BBB44-F13C-4C4D-B449-73733CECACD6}" type="slidenum">
              <a:rPr lang="it-IT" smtClean="0"/>
              <a:t>57</a:t>
            </a:fld>
            <a:endParaRPr lang="it-IT"/>
          </a:p>
        </p:txBody>
      </p:sp>
    </p:spTree>
    <p:extLst>
      <p:ext uri="{BB962C8B-B14F-4D97-AF65-F5344CB8AC3E}">
        <p14:creationId xmlns:p14="http://schemas.microsoft.com/office/powerpoint/2010/main" val="192199539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99A6DB-282E-ECC8-B580-533235790D5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450779A2-A887-F2B2-8921-47CD8B2A73F1}"/>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6FC5F233-8C34-EC19-D7EE-B653205C6483}"/>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222CA66A-980A-E8A3-0D15-6AB3C3AC70C6}"/>
              </a:ext>
            </a:extLst>
          </p:cNvPr>
          <p:cNvSpPr>
            <a:spLocks noGrp="1"/>
          </p:cNvSpPr>
          <p:nvPr>
            <p:ph type="sldNum" sz="quarter" idx="5"/>
          </p:nvPr>
        </p:nvSpPr>
        <p:spPr/>
        <p:txBody>
          <a:bodyPr/>
          <a:lstStyle/>
          <a:p>
            <a:fld id="{696BBB44-F13C-4C4D-B449-73733CECACD6}" type="slidenum">
              <a:rPr lang="it-IT" smtClean="0"/>
              <a:t>58</a:t>
            </a:fld>
            <a:endParaRPr lang="it-IT"/>
          </a:p>
        </p:txBody>
      </p:sp>
    </p:spTree>
    <p:extLst>
      <p:ext uri="{BB962C8B-B14F-4D97-AF65-F5344CB8AC3E}">
        <p14:creationId xmlns:p14="http://schemas.microsoft.com/office/powerpoint/2010/main" val="201997640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A35471-EC7A-3F2F-58B9-F03D8D362963}"/>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F9851410-750D-FEF5-69BD-790614B85226}"/>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1C85E2E5-47B5-10DE-F511-610A423618C1}"/>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40B9ED64-9E8E-35D5-0693-2157ECC935D3}"/>
              </a:ext>
            </a:extLst>
          </p:cNvPr>
          <p:cNvSpPr>
            <a:spLocks noGrp="1"/>
          </p:cNvSpPr>
          <p:nvPr>
            <p:ph type="sldNum" sz="quarter" idx="5"/>
          </p:nvPr>
        </p:nvSpPr>
        <p:spPr/>
        <p:txBody>
          <a:bodyPr/>
          <a:lstStyle/>
          <a:p>
            <a:fld id="{696BBB44-F13C-4C4D-B449-73733CECACD6}" type="slidenum">
              <a:rPr lang="it-IT" smtClean="0"/>
              <a:t>59</a:t>
            </a:fld>
            <a:endParaRPr lang="it-IT"/>
          </a:p>
        </p:txBody>
      </p:sp>
    </p:spTree>
    <p:extLst>
      <p:ext uri="{BB962C8B-B14F-4D97-AF65-F5344CB8AC3E}">
        <p14:creationId xmlns:p14="http://schemas.microsoft.com/office/powerpoint/2010/main" val="14950499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87BAD3-8652-0394-7E0B-8B4D01C41FE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32012200-1561-5B3F-D670-DA7202D1351C}"/>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93B7AD8B-D1D4-F39D-EEE4-311B510EEBEE}"/>
              </a:ext>
            </a:extLst>
          </p:cNvPr>
          <p:cNvSpPr>
            <a:spLocks noGrp="1"/>
          </p:cNvSpPr>
          <p:nvPr>
            <p:ph type="body" idx="1"/>
          </p:nvPr>
        </p:nvSpPr>
        <p:spPr/>
        <p:txBody>
          <a:bodyPr/>
          <a:lstStyle/>
          <a:p>
            <a:pPr>
              <a:buNone/>
            </a:pPr>
            <a:r>
              <a:rPr lang="en-US" dirty="0"/>
              <a:t>Body image refers to how individuals </a:t>
            </a:r>
            <a:r>
              <a:rPr lang="en-US" b="1" dirty="0"/>
              <a:t>perceive, think, and feel </a:t>
            </a:r>
            <a:r>
              <a:rPr lang="en-US" dirty="0"/>
              <a:t>about their own body. </a:t>
            </a:r>
          </a:p>
          <a:p>
            <a:pPr>
              <a:buNone/>
            </a:pPr>
            <a:r>
              <a:rPr lang="en-US" dirty="0"/>
              <a:t>So, in a certain way, it’s how you see yourself when you look in the mirror or picture yourself in your mind.</a:t>
            </a:r>
          </a:p>
        </p:txBody>
      </p:sp>
      <p:sp>
        <p:nvSpPr>
          <p:cNvPr id="4" name="Segnaposto numero diapositiva 3">
            <a:extLst>
              <a:ext uri="{FF2B5EF4-FFF2-40B4-BE49-F238E27FC236}">
                <a16:creationId xmlns:a16="http://schemas.microsoft.com/office/drawing/2014/main" id="{32863570-EAD4-D608-F4D6-82C921388EA9}"/>
              </a:ext>
            </a:extLst>
          </p:cNvPr>
          <p:cNvSpPr>
            <a:spLocks noGrp="1"/>
          </p:cNvSpPr>
          <p:nvPr>
            <p:ph type="sldNum" sz="quarter" idx="5"/>
          </p:nvPr>
        </p:nvSpPr>
        <p:spPr/>
        <p:txBody>
          <a:bodyPr/>
          <a:lstStyle/>
          <a:p>
            <a:fld id="{696BBB44-F13C-4C4D-B449-73733CECACD6}" type="slidenum">
              <a:rPr lang="it-IT" smtClean="0"/>
              <a:t>6</a:t>
            </a:fld>
            <a:endParaRPr lang="it-IT"/>
          </a:p>
        </p:txBody>
      </p:sp>
    </p:spTree>
    <p:extLst>
      <p:ext uri="{BB962C8B-B14F-4D97-AF65-F5344CB8AC3E}">
        <p14:creationId xmlns:p14="http://schemas.microsoft.com/office/powerpoint/2010/main" val="34905943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DAF74A-AFE2-3CDF-C0FA-8098FFD12643}"/>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F8ECFB8C-511E-65F7-207B-F81CF13D1BFB}"/>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89AFE542-FFE9-CFC5-5A46-FDB688266314}"/>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6A532E63-27E8-01CA-D044-C739B2A878E2}"/>
              </a:ext>
            </a:extLst>
          </p:cNvPr>
          <p:cNvSpPr>
            <a:spLocks noGrp="1"/>
          </p:cNvSpPr>
          <p:nvPr>
            <p:ph type="sldNum" sz="quarter" idx="5"/>
          </p:nvPr>
        </p:nvSpPr>
        <p:spPr/>
        <p:txBody>
          <a:bodyPr/>
          <a:lstStyle/>
          <a:p>
            <a:fld id="{696BBB44-F13C-4C4D-B449-73733CECACD6}" type="slidenum">
              <a:rPr lang="it-IT" smtClean="0"/>
              <a:t>60</a:t>
            </a:fld>
            <a:endParaRPr lang="it-IT"/>
          </a:p>
        </p:txBody>
      </p:sp>
    </p:spTree>
    <p:extLst>
      <p:ext uri="{BB962C8B-B14F-4D97-AF65-F5344CB8AC3E}">
        <p14:creationId xmlns:p14="http://schemas.microsoft.com/office/powerpoint/2010/main" val="414978043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8ED876-B13F-0447-02CD-48EE2799DDD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F4832D1F-C1E0-E85E-2814-BF87E0755928}"/>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3B7A34C0-9CFD-A305-CB85-38865A8B666C}"/>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BDA1F4A6-8DF6-6CF1-82A8-823D7C481A03}"/>
              </a:ext>
            </a:extLst>
          </p:cNvPr>
          <p:cNvSpPr>
            <a:spLocks noGrp="1"/>
          </p:cNvSpPr>
          <p:nvPr>
            <p:ph type="sldNum" sz="quarter" idx="5"/>
          </p:nvPr>
        </p:nvSpPr>
        <p:spPr/>
        <p:txBody>
          <a:bodyPr/>
          <a:lstStyle/>
          <a:p>
            <a:fld id="{696BBB44-F13C-4C4D-B449-73733CECACD6}" type="slidenum">
              <a:rPr lang="it-IT" smtClean="0"/>
              <a:t>61</a:t>
            </a:fld>
            <a:endParaRPr lang="it-IT"/>
          </a:p>
        </p:txBody>
      </p:sp>
    </p:spTree>
    <p:extLst>
      <p:ext uri="{BB962C8B-B14F-4D97-AF65-F5344CB8AC3E}">
        <p14:creationId xmlns:p14="http://schemas.microsoft.com/office/powerpoint/2010/main" val="67694169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ACEFA5-50BA-4674-AF5E-C886CE1E1086}"/>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117A9236-9CEA-4AA6-FB74-01E842CED3AD}"/>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41E79824-50D4-9B9C-D5D2-03EE5A67DD68}"/>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33901F3D-DD35-11CE-2908-A514988EA168}"/>
              </a:ext>
            </a:extLst>
          </p:cNvPr>
          <p:cNvSpPr>
            <a:spLocks noGrp="1"/>
          </p:cNvSpPr>
          <p:nvPr>
            <p:ph type="sldNum" sz="quarter" idx="5"/>
          </p:nvPr>
        </p:nvSpPr>
        <p:spPr/>
        <p:txBody>
          <a:bodyPr/>
          <a:lstStyle/>
          <a:p>
            <a:fld id="{696BBB44-F13C-4C4D-B449-73733CECACD6}" type="slidenum">
              <a:rPr lang="it-IT" smtClean="0"/>
              <a:t>62</a:t>
            </a:fld>
            <a:endParaRPr lang="it-IT"/>
          </a:p>
        </p:txBody>
      </p:sp>
    </p:spTree>
    <p:extLst>
      <p:ext uri="{BB962C8B-B14F-4D97-AF65-F5344CB8AC3E}">
        <p14:creationId xmlns:p14="http://schemas.microsoft.com/office/powerpoint/2010/main" val="214043310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434AD2-2E29-C72E-DEB3-7B7858F9CA7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5177A706-91B4-59E2-7A95-2F5C21D97ACA}"/>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371FE455-0EA1-DE88-DB4A-C8FE24608EDB}"/>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43D3AB5D-13C8-0DA7-672E-77EA4AB595DD}"/>
              </a:ext>
            </a:extLst>
          </p:cNvPr>
          <p:cNvSpPr>
            <a:spLocks noGrp="1"/>
          </p:cNvSpPr>
          <p:nvPr>
            <p:ph type="sldNum" sz="quarter" idx="5"/>
          </p:nvPr>
        </p:nvSpPr>
        <p:spPr/>
        <p:txBody>
          <a:bodyPr/>
          <a:lstStyle/>
          <a:p>
            <a:fld id="{696BBB44-F13C-4C4D-B449-73733CECACD6}" type="slidenum">
              <a:rPr lang="it-IT" smtClean="0"/>
              <a:t>63</a:t>
            </a:fld>
            <a:endParaRPr lang="it-IT"/>
          </a:p>
        </p:txBody>
      </p:sp>
    </p:spTree>
    <p:extLst>
      <p:ext uri="{BB962C8B-B14F-4D97-AF65-F5344CB8AC3E}">
        <p14:creationId xmlns:p14="http://schemas.microsoft.com/office/powerpoint/2010/main" val="323575366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5A406-DB3A-CC0E-A649-B0BB5F6ACB02}"/>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AF9BC4A8-BF8E-9A2A-75C5-08B9FAF00389}"/>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51B22401-55E5-FC6A-8AC5-EAC77BBB533D}"/>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A8F90C47-C0EA-DA8F-540C-5ED64DBDAE8A}"/>
              </a:ext>
            </a:extLst>
          </p:cNvPr>
          <p:cNvSpPr>
            <a:spLocks noGrp="1"/>
          </p:cNvSpPr>
          <p:nvPr>
            <p:ph type="sldNum" sz="quarter" idx="5"/>
          </p:nvPr>
        </p:nvSpPr>
        <p:spPr/>
        <p:txBody>
          <a:bodyPr/>
          <a:lstStyle/>
          <a:p>
            <a:fld id="{696BBB44-F13C-4C4D-B449-73733CECACD6}" type="slidenum">
              <a:rPr lang="it-IT" smtClean="0"/>
              <a:t>64</a:t>
            </a:fld>
            <a:endParaRPr lang="it-IT"/>
          </a:p>
        </p:txBody>
      </p:sp>
    </p:spTree>
    <p:extLst>
      <p:ext uri="{BB962C8B-B14F-4D97-AF65-F5344CB8AC3E}">
        <p14:creationId xmlns:p14="http://schemas.microsoft.com/office/powerpoint/2010/main" val="425545154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34F2A-C2AF-CF4A-540F-3AC1D69ED8A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ED1E933A-0C28-0365-300B-9FA26DFB38D2}"/>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C763B4BA-64B4-29EA-8E66-C2F30FD53CEF}"/>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1EB095B7-61AA-1D36-4F94-66E0F0738DEB}"/>
              </a:ext>
            </a:extLst>
          </p:cNvPr>
          <p:cNvSpPr>
            <a:spLocks noGrp="1"/>
          </p:cNvSpPr>
          <p:nvPr>
            <p:ph type="sldNum" sz="quarter" idx="5"/>
          </p:nvPr>
        </p:nvSpPr>
        <p:spPr/>
        <p:txBody>
          <a:bodyPr/>
          <a:lstStyle/>
          <a:p>
            <a:fld id="{696BBB44-F13C-4C4D-B449-73733CECACD6}" type="slidenum">
              <a:rPr lang="it-IT" smtClean="0"/>
              <a:t>65</a:t>
            </a:fld>
            <a:endParaRPr lang="it-IT"/>
          </a:p>
        </p:txBody>
      </p:sp>
    </p:spTree>
    <p:extLst>
      <p:ext uri="{BB962C8B-B14F-4D97-AF65-F5344CB8AC3E}">
        <p14:creationId xmlns:p14="http://schemas.microsoft.com/office/powerpoint/2010/main" val="265170962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FFCAAB-E8AE-6316-E259-58755912DB7A}"/>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F171374B-B947-1E0C-D886-5A08D0919611}"/>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C05B52AD-3DD7-7A8A-53CB-EB6533D835DB}"/>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537263CA-1764-79FF-9DF3-B5ECE9436513}"/>
              </a:ext>
            </a:extLst>
          </p:cNvPr>
          <p:cNvSpPr>
            <a:spLocks noGrp="1"/>
          </p:cNvSpPr>
          <p:nvPr>
            <p:ph type="sldNum" sz="quarter" idx="5"/>
          </p:nvPr>
        </p:nvSpPr>
        <p:spPr/>
        <p:txBody>
          <a:bodyPr/>
          <a:lstStyle/>
          <a:p>
            <a:fld id="{696BBB44-F13C-4C4D-B449-73733CECACD6}" type="slidenum">
              <a:rPr lang="it-IT" smtClean="0"/>
              <a:t>66</a:t>
            </a:fld>
            <a:endParaRPr lang="it-IT"/>
          </a:p>
        </p:txBody>
      </p:sp>
    </p:spTree>
    <p:extLst>
      <p:ext uri="{BB962C8B-B14F-4D97-AF65-F5344CB8AC3E}">
        <p14:creationId xmlns:p14="http://schemas.microsoft.com/office/powerpoint/2010/main" val="93890838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15DC9F-1D60-D928-AE98-F6C6F8CB03F0}"/>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69782C3-4EA0-D7B7-F619-CD45DAD7BA65}"/>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626ABB1A-2AF1-FDA3-F735-ACF7C63DDB23}"/>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3D95FA13-1BFD-DCE1-64B1-5BA0BE2FF343}"/>
              </a:ext>
            </a:extLst>
          </p:cNvPr>
          <p:cNvSpPr>
            <a:spLocks noGrp="1"/>
          </p:cNvSpPr>
          <p:nvPr>
            <p:ph type="sldNum" sz="quarter" idx="5"/>
          </p:nvPr>
        </p:nvSpPr>
        <p:spPr/>
        <p:txBody>
          <a:bodyPr/>
          <a:lstStyle/>
          <a:p>
            <a:fld id="{696BBB44-F13C-4C4D-B449-73733CECACD6}" type="slidenum">
              <a:rPr lang="it-IT" smtClean="0"/>
              <a:t>67</a:t>
            </a:fld>
            <a:endParaRPr lang="it-IT"/>
          </a:p>
        </p:txBody>
      </p:sp>
    </p:spTree>
    <p:extLst>
      <p:ext uri="{BB962C8B-B14F-4D97-AF65-F5344CB8AC3E}">
        <p14:creationId xmlns:p14="http://schemas.microsoft.com/office/powerpoint/2010/main" val="114266461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41FA71-EEBE-65C7-774B-F3F0C545D836}"/>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C4D9069D-76B2-262D-8E47-1ED9567882DF}"/>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AFF71934-652E-1C6C-5691-D973E72550ED}"/>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2A817F9E-A71E-DD2C-BCF7-AA5BAC07CEFA}"/>
              </a:ext>
            </a:extLst>
          </p:cNvPr>
          <p:cNvSpPr>
            <a:spLocks noGrp="1"/>
          </p:cNvSpPr>
          <p:nvPr>
            <p:ph type="sldNum" sz="quarter" idx="5"/>
          </p:nvPr>
        </p:nvSpPr>
        <p:spPr/>
        <p:txBody>
          <a:bodyPr/>
          <a:lstStyle/>
          <a:p>
            <a:fld id="{696BBB44-F13C-4C4D-B449-73733CECACD6}" type="slidenum">
              <a:rPr lang="it-IT" smtClean="0"/>
              <a:t>68</a:t>
            </a:fld>
            <a:endParaRPr lang="it-IT"/>
          </a:p>
        </p:txBody>
      </p:sp>
    </p:spTree>
    <p:extLst>
      <p:ext uri="{BB962C8B-B14F-4D97-AF65-F5344CB8AC3E}">
        <p14:creationId xmlns:p14="http://schemas.microsoft.com/office/powerpoint/2010/main" val="384506134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226AC1-B1CF-A02B-FA66-1407F5735C53}"/>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943E183A-4B3E-60DB-1568-77CF9FA10410}"/>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0E4FD040-F196-1559-196E-005A57521561}"/>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A4EE01DB-7478-EE83-60E4-BC858715AA91}"/>
              </a:ext>
            </a:extLst>
          </p:cNvPr>
          <p:cNvSpPr>
            <a:spLocks noGrp="1"/>
          </p:cNvSpPr>
          <p:nvPr>
            <p:ph type="sldNum" sz="quarter" idx="5"/>
          </p:nvPr>
        </p:nvSpPr>
        <p:spPr/>
        <p:txBody>
          <a:bodyPr/>
          <a:lstStyle/>
          <a:p>
            <a:fld id="{696BBB44-F13C-4C4D-B449-73733CECACD6}" type="slidenum">
              <a:rPr lang="it-IT" smtClean="0"/>
              <a:t>69</a:t>
            </a:fld>
            <a:endParaRPr lang="it-IT"/>
          </a:p>
        </p:txBody>
      </p:sp>
    </p:spTree>
    <p:extLst>
      <p:ext uri="{BB962C8B-B14F-4D97-AF65-F5344CB8AC3E}">
        <p14:creationId xmlns:p14="http://schemas.microsoft.com/office/powerpoint/2010/main" val="27631855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778B06-53C6-83B2-514D-6DD5D988E40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48A1EC3C-6EC4-22DD-B5C0-10EC1D87FEBC}"/>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797C8A03-2D51-99A7-EF79-19A4E06CF54A}"/>
              </a:ext>
            </a:extLst>
          </p:cNvPr>
          <p:cNvSpPr>
            <a:spLocks noGrp="1"/>
          </p:cNvSpPr>
          <p:nvPr>
            <p:ph type="body" idx="1"/>
          </p:nvPr>
        </p:nvSpPr>
        <p:spPr/>
        <p:txBody>
          <a:bodyPr/>
          <a:lstStyle/>
          <a:p>
            <a:r>
              <a:rPr lang="it-IT" dirty="0" err="1"/>
              <a:t>It</a:t>
            </a:r>
            <a:r>
              <a:rPr lang="it-IT" dirty="0"/>
              <a:t> </a:t>
            </a:r>
            <a:r>
              <a:rPr lang="it-IT" dirty="0" err="1"/>
              <a:t>is</a:t>
            </a:r>
            <a:r>
              <a:rPr lang="it-IT" dirty="0"/>
              <a:t> </a:t>
            </a:r>
            <a:r>
              <a:rPr lang="it-IT" dirty="0" err="1"/>
              <a:t>closely</a:t>
            </a:r>
            <a:r>
              <a:rPr lang="it-IT" dirty="0"/>
              <a:t> </a:t>
            </a:r>
            <a:r>
              <a:rPr lang="it-IT" dirty="0" err="1"/>
              <a:t>related</a:t>
            </a:r>
            <a:r>
              <a:rPr lang="it-IT" dirty="0"/>
              <a:t> to self-</a:t>
            </a:r>
            <a:r>
              <a:rPr lang="it-IT" dirty="0" err="1"/>
              <a:t>esteem</a:t>
            </a:r>
            <a:r>
              <a:rPr lang="it-IT" dirty="0"/>
              <a:t>, </a:t>
            </a:r>
            <a:r>
              <a:rPr lang="it-IT" dirty="0" err="1"/>
              <a:t>as</a:t>
            </a:r>
            <a:r>
              <a:rPr lang="it-IT" dirty="0"/>
              <a:t> body </a:t>
            </a:r>
            <a:r>
              <a:rPr lang="it-IT" dirty="0" err="1"/>
              <a:t>esteem</a:t>
            </a:r>
            <a:r>
              <a:rPr lang="it-IT" dirty="0"/>
              <a:t> </a:t>
            </a:r>
            <a:r>
              <a:rPr lang="it-IT" dirty="0" err="1"/>
              <a:t>is</a:t>
            </a:r>
            <a:r>
              <a:rPr lang="it-IT" dirty="0"/>
              <a:t> </a:t>
            </a:r>
            <a:r>
              <a:rPr lang="it-IT" dirty="0" err="1"/>
              <a:t>included</a:t>
            </a:r>
            <a:r>
              <a:rPr lang="it-IT" dirty="0"/>
              <a:t> in the </a:t>
            </a:r>
            <a:r>
              <a:rPr lang="it-IT" dirty="0" err="1"/>
              <a:t>umbrella</a:t>
            </a:r>
            <a:r>
              <a:rPr lang="it-IT" dirty="0"/>
              <a:t> </a:t>
            </a:r>
            <a:r>
              <a:rPr lang="it-IT" dirty="0" err="1"/>
              <a:t>term</a:t>
            </a:r>
            <a:r>
              <a:rPr lang="it-IT" dirty="0"/>
              <a:t> of self-</a:t>
            </a:r>
            <a:r>
              <a:rPr lang="it-IT" dirty="0" err="1"/>
              <a:t>esteem</a:t>
            </a:r>
            <a:r>
              <a:rPr lang="it-IT" dirty="0"/>
              <a:t> and </a:t>
            </a:r>
            <a:r>
              <a:rPr lang="it-IT" dirty="0" err="1"/>
              <a:t>it</a:t>
            </a:r>
            <a:r>
              <a:rPr lang="it-IT" dirty="0"/>
              <a:t> </a:t>
            </a:r>
            <a:r>
              <a:rPr lang="it-IT" dirty="0" err="1"/>
              <a:t>is</a:t>
            </a:r>
            <a:r>
              <a:rPr lang="it-IT" dirty="0"/>
              <a:t> </a:t>
            </a:r>
            <a:r>
              <a:rPr lang="it-IT" dirty="0" err="1"/>
              <a:t>related</a:t>
            </a:r>
            <a:r>
              <a:rPr lang="it-IT" dirty="0"/>
              <a:t> to the </a:t>
            </a:r>
            <a:r>
              <a:rPr lang="it-IT" dirty="0" err="1"/>
              <a:t>thoughts</a:t>
            </a:r>
            <a:r>
              <a:rPr lang="it-IT" dirty="0"/>
              <a:t> and feelings a </a:t>
            </a:r>
            <a:r>
              <a:rPr lang="it-IT" dirty="0" err="1"/>
              <a:t>person</a:t>
            </a:r>
            <a:r>
              <a:rPr lang="it-IT" dirty="0"/>
              <a:t> </a:t>
            </a:r>
            <a:r>
              <a:rPr lang="it-IT" dirty="0" err="1"/>
              <a:t>has</a:t>
            </a:r>
            <a:r>
              <a:rPr lang="it-IT" dirty="0"/>
              <a:t> </a:t>
            </a:r>
            <a:r>
              <a:rPr lang="it-IT" dirty="0" err="1"/>
              <a:t>about</a:t>
            </a:r>
            <a:r>
              <a:rPr lang="it-IT" dirty="0"/>
              <a:t> </a:t>
            </a:r>
            <a:r>
              <a:rPr lang="it-IT" dirty="0" err="1"/>
              <a:t>their</a:t>
            </a:r>
            <a:r>
              <a:rPr lang="it-IT" dirty="0"/>
              <a:t> </a:t>
            </a:r>
            <a:r>
              <a:rPr lang="it-IT" dirty="0" err="1"/>
              <a:t>appearance</a:t>
            </a:r>
            <a:r>
              <a:rPr lang="it-IT" dirty="0"/>
              <a:t>, </a:t>
            </a:r>
            <a:r>
              <a:rPr lang="it-IT" dirty="0" err="1"/>
              <a:t>shape</a:t>
            </a:r>
            <a:r>
              <a:rPr lang="it-IT" dirty="0"/>
              <a:t>, or size.</a:t>
            </a:r>
          </a:p>
          <a:p>
            <a:endParaRPr lang="it-IT" dirty="0"/>
          </a:p>
        </p:txBody>
      </p:sp>
      <p:sp>
        <p:nvSpPr>
          <p:cNvPr id="4" name="Segnaposto numero diapositiva 3">
            <a:extLst>
              <a:ext uri="{FF2B5EF4-FFF2-40B4-BE49-F238E27FC236}">
                <a16:creationId xmlns:a16="http://schemas.microsoft.com/office/drawing/2014/main" id="{3FC54258-703B-0B1B-FBCF-A0850EC4B9FA}"/>
              </a:ext>
            </a:extLst>
          </p:cNvPr>
          <p:cNvSpPr>
            <a:spLocks noGrp="1"/>
          </p:cNvSpPr>
          <p:nvPr>
            <p:ph type="sldNum" sz="quarter" idx="5"/>
          </p:nvPr>
        </p:nvSpPr>
        <p:spPr/>
        <p:txBody>
          <a:bodyPr/>
          <a:lstStyle/>
          <a:p>
            <a:fld id="{696BBB44-F13C-4C4D-B449-73733CECACD6}" type="slidenum">
              <a:rPr lang="it-IT" smtClean="0"/>
              <a:t>7</a:t>
            </a:fld>
            <a:endParaRPr lang="it-IT"/>
          </a:p>
        </p:txBody>
      </p:sp>
    </p:spTree>
    <p:extLst>
      <p:ext uri="{BB962C8B-B14F-4D97-AF65-F5344CB8AC3E}">
        <p14:creationId xmlns:p14="http://schemas.microsoft.com/office/powerpoint/2010/main" val="175262563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B85F60-3DB0-7CC6-6906-FB866D4CCE2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6BC729D7-6F8A-3C5E-CC81-03D021A93851}"/>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90C0AFDE-9E1D-BA8F-AEF5-C2BA14A88A71}"/>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2ACEB980-1851-711C-06F1-DA6C50AF2233}"/>
              </a:ext>
            </a:extLst>
          </p:cNvPr>
          <p:cNvSpPr>
            <a:spLocks noGrp="1"/>
          </p:cNvSpPr>
          <p:nvPr>
            <p:ph type="sldNum" sz="quarter" idx="5"/>
          </p:nvPr>
        </p:nvSpPr>
        <p:spPr/>
        <p:txBody>
          <a:bodyPr/>
          <a:lstStyle/>
          <a:p>
            <a:fld id="{696BBB44-F13C-4C4D-B449-73733CECACD6}" type="slidenum">
              <a:rPr lang="it-IT" smtClean="0"/>
              <a:t>70</a:t>
            </a:fld>
            <a:endParaRPr lang="it-IT"/>
          </a:p>
        </p:txBody>
      </p:sp>
    </p:spTree>
    <p:extLst>
      <p:ext uri="{BB962C8B-B14F-4D97-AF65-F5344CB8AC3E}">
        <p14:creationId xmlns:p14="http://schemas.microsoft.com/office/powerpoint/2010/main" val="37273910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7D65F2-767B-D4D2-6439-057DE75AEEB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0A87894E-3BCA-C56A-4B57-D23F23846C35}"/>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61182D8F-11CF-0B24-EB21-E078AA252286}"/>
              </a:ext>
            </a:extLst>
          </p:cNvPr>
          <p:cNvSpPr>
            <a:spLocks noGrp="1"/>
          </p:cNvSpPr>
          <p:nvPr>
            <p:ph type="body" idx="1"/>
          </p:nvPr>
        </p:nvSpPr>
        <p:spPr/>
        <p:txBody>
          <a:bodyPr/>
          <a:lstStyle/>
          <a:p>
            <a:r>
              <a:rPr lang="en-US" dirty="0"/>
              <a:t>Those who have a healthy body image do not train to punish or modify themselves, but to feel good. </a:t>
            </a:r>
          </a:p>
          <a:p>
            <a:r>
              <a:rPr lang="en-US" dirty="0"/>
              <a:t>When training becomes an obsession, it is a warning bell</a:t>
            </a:r>
            <a:endParaRPr lang="it-IT" dirty="0"/>
          </a:p>
        </p:txBody>
      </p:sp>
      <p:sp>
        <p:nvSpPr>
          <p:cNvPr id="4" name="Segnaposto numero diapositiva 3">
            <a:extLst>
              <a:ext uri="{FF2B5EF4-FFF2-40B4-BE49-F238E27FC236}">
                <a16:creationId xmlns:a16="http://schemas.microsoft.com/office/drawing/2014/main" id="{0E07B8CD-49DC-BA2A-632C-05AE7EACB5D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BBB44-F13C-4C4D-B449-73733CECACD6}" type="slidenum">
              <a:rPr kumimoji="0" lang="it-IT"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it-IT"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288139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AE64E0-BC58-8DBA-565E-0BB2FE1BCEA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420D2AD6-0A94-BCF5-58DC-940912305439}"/>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1F951363-D57E-32B7-B8F0-D850BFD38C0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And a negative body image of ourselves, with an ideal body image that is unattainable, can lead to the above reported behaviors.</a:t>
            </a:r>
          </a:p>
          <a:p>
            <a:r>
              <a:rPr lang="en-US" dirty="0"/>
              <a:t>Research shows that </a:t>
            </a:r>
            <a:r>
              <a:rPr lang="en-US" b="1" dirty="0"/>
              <a:t>body dissatisfaction </a:t>
            </a:r>
            <a:r>
              <a:rPr lang="en-US" dirty="0"/>
              <a:t>is a significant predictor of disordered eating and mental health issues, making it essential for physical activity professionals to foster body positivity and self-acceptance in their training environments.</a:t>
            </a:r>
          </a:p>
          <a:p>
            <a:endParaRPr lang="it-IT" dirty="0"/>
          </a:p>
        </p:txBody>
      </p:sp>
      <p:sp>
        <p:nvSpPr>
          <p:cNvPr id="4" name="Segnaposto numero diapositiva 3">
            <a:extLst>
              <a:ext uri="{FF2B5EF4-FFF2-40B4-BE49-F238E27FC236}">
                <a16:creationId xmlns:a16="http://schemas.microsoft.com/office/drawing/2014/main" id="{7C5B20D3-404C-93F7-2B8E-BDC1116F7B10}"/>
              </a:ext>
            </a:extLst>
          </p:cNvPr>
          <p:cNvSpPr>
            <a:spLocks noGrp="1"/>
          </p:cNvSpPr>
          <p:nvPr>
            <p:ph type="sldNum" sz="quarter" idx="5"/>
          </p:nvPr>
        </p:nvSpPr>
        <p:spPr/>
        <p:txBody>
          <a:bodyPr/>
          <a:lstStyle/>
          <a:p>
            <a:fld id="{696BBB44-F13C-4C4D-B449-73733CECACD6}" type="slidenum">
              <a:rPr lang="it-IT" smtClean="0"/>
              <a:t>9</a:t>
            </a:fld>
            <a:endParaRPr lang="it-IT"/>
          </a:p>
        </p:txBody>
      </p:sp>
    </p:spTree>
    <p:extLst>
      <p:ext uri="{BB962C8B-B14F-4D97-AF65-F5344CB8AC3E}">
        <p14:creationId xmlns:p14="http://schemas.microsoft.com/office/powerpoint/2010/main" val="17779823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efault">
    <p:spTree>
      <p:nvGrpSpPr>
        <p:cNvPr id="1" name=""/>
        <p:cNvGrpSpPr/>
        <p:nvPr/>
      </p:nvGrpSpPr>
      <p:grpSpPr>
        <a:xfrm>
          <a:off x="0" y="0"/>
          <a:ext cx="0" cy="0"/>
          <a:chOff x="0" y="0"/>
          <a:chExt cx="0" cy="0"/>
        </a:xfrm>
      </p:grpSpPr>
      <p:sp>
        <p:nvSpPr>
          <p:cNvPr id="5" name="PlaceHolder 1"/>
          <p:cNvSpPr>
            <a:spLocks noGrp="1"/>
          </p:cNvSpPr>
          <p:nvPr>
            <p:ph type="title"/>
          </p:nvPr>
        </p:nvSpPr>
        <p:spPr>
          <a:xfrm>
            <a:off x="504000" y="226080"/>
            <a:ext cx="9071640" cy="946440"/>
          </a:xfrm>
          <a:prstGeom prst="rect">
            <a:avLst/>
          </a:prstGeom>
          <a:noFill/>
          <a:ln w="0">
            <a:noFill/>
          </a:ln>
        </p:spPr>
        <p:txBody>
          <a:bodyPr lIns="0" tIns="0" rIns="0" bIns="0" anchor="ctr">
            <a:noAutofit/>
          </a:bodyPr>
          <a:lstStyle/>
          <a:p>
            <a:pPr indent="0" algn="ctr">
              <a:buNone/>
            </a:pPr>
            <a:endParaRPr lang="en-US" sz="4400" b="0" u="none" strike="noStrike">
              <a:solidFill>
                <a:srgbClr val="000000"/>
              </a:solidFill>
              <a:uFillTx/>
              <a:latin typeface="Arial"/>
            </a:endParaRPr>
          </a:p>
        </p:txBody>
      </p:sp>
      <p:sp>
        <p:nvSpPr>
          <p:cNvPr id="6" name="PlaceHolder 2"/>
          <p:cNvSpPr>
            <a:spLocks noGrp="1"/>
          </p:cNvSpPr>
          <p:nvPr>
            <p:ph type="subTitle"/>
          </p:nvPr>
        </p:nvSpPr>
        <p:spPr>
          <a:xfrm>
            <a:off x="504000" y="1326600"/>
            <a:ext cx="9071640" cy="3288240"/>
          </a:xfrm>
          <a:prstGeom prst="rect">
            <a:avLst/>
          </a:prstGeom>
          <a:noFill/>
          <a:ln w="0">
            <a:noFill/>
          </a:ln>
        </p:spPr>
        <p:txBody>
          <a:bodyPr lIns="0" tIns="0" rIns="0" bIns="0" anchor="ctr">
            <a:noAutofit/>
          </a:bodyPr>
          <a:lstStyle/>
          <a:p>
            <a:pPr indent="0" algn="ctr">
              <a:buNone/>
            </a:pPr>
            <a:endParaRPr lang="en-US" sz="3200" b="0" u="none" strike="noStrike">
              <a:solidFill>
                <a:srgbClr val="000000"/>
              </a:solidFill>
              <a:uFillTx/>
              <a:latin typeface="Arial"/>
            </a:endParaRPr>
          </a:p>
        </p:txBody>
      </p:sp>
      <p:sp>
        <p:nvSpPr>
          <p:cNvPr id="4" name="PlaceHolder 3"/>
          <p:cNvSpPr>
            <a:spLocks noGrp="1"/>
          </p:cNvSpPr>
          <p:nvPr>
            <p:ph type="ftr" idx="2"/>
          </p:nvPr>
        </p:nvSpPr>
        <p:spPr/>
        <p:txBody>
          <a:bodyPr/>
          <a:lstStyle/>
          <a:p>
            <a:r>
              <a:t>Footer</a:t>
            </a:r>
          </a:p>
        </p:txBody>
      </p:sp>
      <p:sp>
        <p:nvSpPr>
          <p:cNvPr id="2" name="PlaceHolder 4"/>
          <p:cNvSpPr>
            <a:spLocks noGrp="1"/>
          </p:cNvSpPr>
          <p:nvPr>
            <p:ph type="sldNum" idx="3"/>
          </p:nvPr>
        </p:nvSpPr>
        <p:spPr/>
        <p:txBody>
          <a:bodyPr/>
          <a:lstStyle/>
          <a:p>
            <a:fld id="{A21B555C-98B9-40EF-9A09-9906BF090283}" type="slidenum">
              <a:t>‹N›</a:t>
            </a:fld>
            <a:endParaRPr/>
          </a:p>
        </p:txBody>
      </p:sp>
      <p:sp>
        <p:nvSpPr>
          <p:cNvPr id="3" name="PlaceHolder 5"/>
          <p:cNvSpPr>
            <a:spLocks noGrp="1"/>
          </p:cNvSpPr>
          <p:nvPr>
            <p:ph type="dt" idx="1"/>
          </p:nvPr>
        </p:nvSpPr>
        <p:spPr/>
        <p:txBody>
          <a:body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Default">
    <p:spTree>
      <p:nvGrpSpPr>
        <p:cNvPr id="1" name=""/>
        <p:cNvGrpSpPr/>
        <p:nvPr/>
      </p:nvGrpSpPr>
      <p:grpSpPr>
        <a:xfrm>
          <a:off x="0" y="0"/>
          <a:ext cx="0" cy="0"/>
          <a:chOff x="0" y="0"/>
          <a:chExt cx="0" cy="0"/>
        </a:xfrm>
      </p:grpSpPr>
      <p:sp>
        <p:nvSpPr>
          <p:cNvPr id="7" name="PlaceHolder 1"/>
          <p:cNvSpPr>
            <a:spLocks noGrp="1"/>
          </p:cNvSpPr>
          <p:nvPr>
            <p:ph type="title"/>
          </p:nvPr>
        </p:nvSpPr>
        <p:spPr>
          <a:xfrm>
            <a:off x="504000" y="226080"/>
            <a:ext cx="9071640" cy="946440"/>
          </a:xfrm>
          <a:prstGeom prst="rect">
            <a:avLst/>
          </a:prstGeom>
          <a:noFill/>
          <a:ln w="0">
            <a:noFill/>
          </a:ln>
        </p:spPr>
        <p:txBody>
          <a:bodyPr lIns="0" tIns="0" rIns="0" bIns="0" anchor="ctr">
            <a:noAutofit/>
          </a:bodyPr>
          <a:lstStyle/>
          <a:p>
            <a:pPr indent="0" algn="ctr">
              <a:buNone/>
            </a:pPr>
            <a:endParaRPr lang="en-US" sz="4400" b="0" u="none" strike="noStrike">
              <a:solidFill>
                <a:srgbClr val="000000"/>
              </a:solidFill>
              <a:uFillTx/>
              <a:latin typeface="Arial"/>
            </a:endParaRPr>
          </a:p>
        </p:txBody>
      </p:sp>
      <p:sp>
        <p:nvSpPr>
          <p:cNvPr id="8" name="PlaceHolder 2"/>
          <p:cNvSpPr>
            <a:spLocks noGrp="1"/>
          </p:cNvSpPr>
          <p:nvPr>
            <p:ph/>
          </p:nvPr>
        </p:nvSpPr>
        <p:spPr>
          <a:xfrm>
            <a:off x="504000" y="1326600"/>
            <a:ext cx="9071640" cy="3288240"/>
          </a:xfrm>
          <a:prstGeom prst="rect">
            <a:avLst/>
          </a:prstGeom>
          <a:noFill/>
          <a:ln w="0">
            <a:noFill/>
          </a:ln>
        </p:spPr>
        <p:txBody>
          <a:bodyPr lIns="0" tIns="0" rIns="0" bIns="0" anchor="t">
            <a:normAutofit/>
          </a:bodyPr>
          <a:lstStyle/>
          <a:p>
            <a:pPr indent="0">
              <a:spcBef>
                <a:spcPts val="1417"/>
              </a:spcBef>
              <a:buNone/>
            </a:pPr>
            <a:endParaRPr lang="en-US" sz="3200" b="0" u="none" strike="noStrike">
              <a:solidFill>
                <a:srgbClr val="000000"/>
              </a:solidFill>
              <a:uFillTx/>
              <a:latin typeface="Arial"/>
            </a:endParaRPr>
          </a:p>
        </p:txBody>
      </p:sp>
      <p:sp>
        <p:nvSpPr>
          <p:cNvPr id="4" name="PlaceHolder 3"/>
          <p:cNvSpPr>
            <a:spLocks noGrp="1"/>
          </p:cNvSpPr>
          <p:nvPr>
            <p:ph type="ftr" idx="2"/>
          </p:nvPr>
        </p:nvSpPr>
        <p:spPr/>
        <p:txBody>
          <a:bodyPr/>
          <a:lstStyle/>
          <a:p>
            <a:r>
              <a:t>Footer</a:t>
            </a:r>
          </a:p>
        </p:txBody>
      </p:sp>
      <p:sp>
        <p:nvSpPr>
          <p:cNvPr id="5" name="PlaceHolder 4"/>
          <p:cNvSpPr>
            <a:spLocks noGrp="1"/>
          </p:cNvSpPr>
          <p:nvPr>
            <p:ph type="sldNum" idx="3"/>
          </p:nvPr>
        </p:nvSpPr>
        <p:spPr/>
        <p:txBody>
          <a:bodyPr/>
          <a:lstStyle/>
          <a:p>
            <a:fld id="{D1F799A0-14C8-44A5-A715-94D98D0CCEE4}" type="slidenum">
              <a:t>‹N›</a:t>
            </a:fld>
            <a:endParaRPr/>
          </a:p>
        </p:txBody>
      </p:sp>
      <p:sp>
        <p:nvSpPr>
          <p:cNvPr id="6" name="PlaceHolder 5"/>
          <p:cNvSpPr>
            <a:spLocks noGrp="1"/>
          </p:cNvSpPr>
          <p:nvPr>
            <p:ph type="dt" idx="1"/>
          </p:nvPr>
        </p:nvSpPr>
        <p:spPr/>
        <p:txBody>
          <a:body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PlaceHolder 1"/>
          <p:cNvSpPr>
            <a:spLocks noGrp="1"/>
          </p:cNvSpPr>
          <p:nvPr>
            <p:ph type="title"/>
          </p:nvPr>
        </p:nvSpPr>
        <p:spPr>
          <a:xfrm>
            <a:off x="504000" y="226080"/>
            <a:ext cx="9071640" cy="94644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uFillTx/>
                <a:latin typeface="Arial"/>
              </a:rPr>
              <a:t>Click to edit the title text format</a:t>
            </a:r>
          </a:p>
        </p:txBody>
      </p:sp>
      <p:sp>
        <p:nvSpPr>
          <p:cNvPr id="6" name="PlaceHolder 2"/>
          <p:cNvSpPr>
            <a:spLocks noGrp="1"/>
          </p:cNvSpPr>
          <p:nvPr>
            <p:ph type="body"/>
          </p:nvPr>
        </p:nvSpPr>
        <p:spPr>
          <a:xfrm>
            <a:off x="504000" y="1326600"/>
            <a:ext cx="9071640" cy="32882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uFillTx/>
                <a:latin typeface="Arial"/>
              </a:rPr>
              <a:t>Seventh Outline Level</a:t>
            </a:r>
          </a:p>
        </p:txBody>
      </p:sp>
      <p:sp>
        <p:nvSpPr>
          <p:cNvPr id="2" name="PlaceHolder 3"/>
          <p:cNvSpPr>
            <a:spLocks noGrp="1"/>
          </p:cNvSpPr>
          <p:nvPr>
            <p:ph type="dt" idx="1"/>
          </p:nvPr>
        </p:nvSpPr>
        <p:spPr>
          <a:xfrm>
            <a:off x="504000" y="5165280"/>
            <a:ext cx="2348280" cy="390600"/>
          </a:xfrm>
          <a:prstGeom prst="rect">
            <a:avLst/>
          </a:prstGeom>
          <a:noFill/>
          <a:ln w="0">
            <a:noFill/>
          </a:ln>
        </p:spPr>
        <p:txBody>
          <a:bodyPr lIns="0" tIns="0" rIns="0" bIns="0" anchor="t">
            <a:noAutofit/>
          </a:bodyPr>
          <a:lstStyle>
            <a:lvl1pPr indent="0">
              <a:buNone/>
              <a:defRPr lang="en-US" sz="1400" b="0" u="none" strike="noStrike">
                <a:solidFill>
                  <a:srgbClr val="000000"/>
                </a:solidFill>
                <a:uFillTx/>
                <a:latin typeface="Times New Roman"/>
              </a:defRPr>
            </a:lvl1pPr>
          </a:lstStyle>
          <a:p>
            <a:pPr indent="0">
              <a:buNone/>
            </a:pPr>
            <a:r>
              <a:rPr lang="en-US" sz="1400" b="0" u="none" strike="noStrike">
                <a:solidFill>
                  <a:srgbClr val="000000"/>
                </a:solidFill>
                <a:uFillTx/>
                <a:latin typeface="Times New Roman"/>
              </a:rPr>
              <a:t>&lt;date/time&gt;</a:t>
            </a:r>
          </a:p>
        </p:txBody>
      </p:sp>
      <p:sp>
        <p:nvSpPr>
          <p:cNvPr id="3" name="PlaceHolder 4"/>
          <p:cNvSpPr>
            <a:spLocks noGrp="1"/>
          </p:cNvSpPr>
          <p:nvPr>
            <p:ph type="ftr" idx="2"/>
          </p:nvPr>
        </p:nvSpPr>
        <p:spPr>
          <a:xfrm>
            <a:off x="3447360" y="5165280"/>
            <a:ext cx="3195000" cy="390600"/>
          </a:xfrm>
          <a:prstGeom prst="rect">
            <a:avLst/>
          </a:prstGeom>
          <a:noFill/>
          <a:ln w="0">
            <a:noFill/>
          </a:ln>
        </p:spPr>
        <p:txBody>
          <a:bodyPr lIns="0" tIns="0" rIns="0" bIns="0" anchor="t">
            <a:noAutofit/>
          </a:bodyPr>
          <a:lstStyle>
            <a:lvl1pPr indent="0" algn="ctr">
              <a:buNone/>
              <a:defRPr lang="en-US" sz="1400" b="0" u="none" strike="noStrike">
                <a:solidFill>
                  <a:srgbClr val="000000"/>
                </a:solidFill>
                <a:uFillTx/>
                <a:latin typeface="Times New Roman"/>
              </a:defRPr>
            </a:lvl1pPr>
          </a:lstStyle>
          <a:p>
            <a:pPr indent="0" algn="ctr">
              <a:buNone/>
            </a:pPr>
            <a:r>
              <a:rPr lang="en-US" sz="1400" b="0" u="none" strike="noStrike">
                <a:solidFill>
                  <a:srgbClr val="000000"/>
                </a:solidFill>
                <a:uFillTx/>
                <a:latin typeface="Times New Roman"/>
              </a:rPr>
              <a:t>&lt;footer&gt;</a:t>
            </a:r>
          </a:p>
        </p:txBody>
      </p:sp>
      <p:sp>
        <p:nvSpPr>
          <p:cNvPr id="4" name="PlaceHolder 5"/>
          <p:cNvSpPr>
            <a:spLocks noGrp="1"/>
          </p:cNvSpPr>
          <p:nvPr>
            <p:ph type="sldNum" idx="3"/>
          </p:nvPr>
        </p:nvSpPr>
        <p:spPr>
          <a:xfrm>
            <a:off x="7227360" y="5165280"/>
            <a:ext cx="2348280" cy="390600"/>
          </a:xfrm>
          <a:prstGeom prst="rect">
            <a:avLst/>
          </a:prstGeom>
          <a:noFill/>
          <a:ln w="0">
            <a:noFill/>
          </a:ln>
        </p:spPr>
        <p:txBody>
          <a:bodyPr lIns="0" tIns="0" rIns="0" bIns="0" anchor="t">
            <a:noAutofit/>
          </a:bodyPr>
          <a:lstStyle>
            <a:lvl1pPr indent="0" algn="r">
              <a:buNone/>
              <a:defRPr lang="en-US" sz="1400" b="0" u="none" strike="noStrike">
                <a:solidFill>
                  <a:srgbClr val="000000"/>
                </a:solidFill>
                <a:uFillTx/>
                <a:latin typeface="Times New Roman"/>
              </a:defRPr>
            </a:lvl1pPr>
          </a:lstStyle>
          <a:p>
            <a:pPr indent="0" algn="r">
              <a:buNone/>
            </a:pPr>
            <a:fld id="{DC513DC8-2A0E-4580-8993-C91FA72B0ABC}" type="slidenum">
              <a:rPr lang="en-US" sz="1400" b="0" u="none" strike="noStrike">
                <a:solidFill>
                  <a:srgbClr val="000000"/>
                </a:solidFill>
                <a:uFillTx/>
                <a:latin typeface="Times New Roman"/>
              </a:rPr>
              <a:t>‹N›</a:t>
            </a:fld>
            <a:endParaRPr lang="en-US" sz="1400" b="0" u="none" strike="noStrike">
              <a:solidFill>
                <a:srgbClr val="000000"/>
              </a:solidFill>
              <a:uFillTx/>
              <a:latin typeface="Times New Roman"/>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jpe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5.jpe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6.jpe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7.png"/><Relationship Id="rId7"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9.jpeg"/><Relationship Id="rId11" Type="http://schemas.openxmlformats.org/officeDocument/2006/relationships/image" Target="../media/image24.jpeg"/><Relationship Id="rId5" Type="http://schemas.openxmlformats.org/officeDocument/2006/relationships/image" Target="../media/image18.png"/><Relationship Id="rId10" Type="http://schemas.openxmlformats.org/officeDocument/2006/relationships/image" Target="../media/image23.jpeg"/><Relationship Id="rId4" Type="http://schemas.openxmlformats.org/officeDocument/2006/relationships/image" Target="../media/image10.png"/><Relationship Id="rId9" Type="http://schemas.openxmlformats.org/officeDocument/2006/relationships/image" Target="../media/image22.jpeg"/></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7.png"/><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27.jpe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1.jp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10.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30.png"/><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31.jpg"/><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34.jpeg"/><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35.jpeg"/><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7.png"/><Relationship Id="rId4" Type="http://schemas.openxmlformats.org/officeDocument/2006/relationships/image" Target="../media/image37.jpe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38.jpeg"/><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image" Target="../media/image40.jpeg"/><Relationship Id="rId4" Type="http://schemas.openxmlformats.org/officeDocument/2006/relationships/image" Target="../media/image10.png"/></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41.jpe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43.jpeg"/><Relationship Id="rId4" Type="http://schemas.openxmlformats.org/officeDocument/2006/relationships/image" Target="../media/image10.png"/></Relationships>
</file>

<file path=ppt/slides/_rels/slide3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3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3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4.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10.png"/></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6.xml"/><Relationship Id="rId1" Type="http://schemas.openxmlformats.org/officeDocument/2006/relationships/slideLayout" Target="../slideLayouts/slideLayout1.xml"/><Relationship Id="rId5" Type="http://schemas.openxmlformats.org/officeDocument/2006/relationships/image" Target="../media/image49.jpeg"/><Relationship Id="rId4" Type="http://schemas.openxmlformats.org/officeDocument/2006/relationships/image" Target="../media/image10.png"/></Relationships>
</file>

<file path=ppt/slides/_rels/slide37.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image" Target="../media/image7.png"/><Relationship Id="rId7" Type="http://schemas.openxmlformats.org/officeDocument/2006/relationships/image" Target="../media/image52.pn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51.jpeg"/><Relationship Id="rId5" Type="http://schemas.openxmlformats.org/officeDocument/2006/relationships/image" Target="../media/image50.png"/><Relationship Id="rId4" Type="http://schemas.openxmlformats.org/officeDocument/2006/relationships/image" Target="../media/image10.png"/><Relationship Id="rId9" Type="http://schemas.openxmlformats.org/officeDocument/2006/relationships/image" Target="../media/image54.png"/></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8.xml"/><Relationship Id="rId1" Type="http://schemas.openxmlformats.org/officeDocument/2006/relationships/slideLayout" Target="../slideLayouts/slideLayout1.xml"/><Relationship Id="rId5" Type="http://schemas.openxmlformats.org/officeDocument/2006/relationships/image" Target="../media/image55.jpeg"/><Relationship Id="rId4" Type="http://schemas.openxmlformats.org/officeDocument/2006/relationships/image" Target="../media/image10.png"/></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0.xml"/><Relationship Id="rId1" Type="http://schemas.openxmlformats.org/officeDocument/2006/relationships/slideLayout" Target="../slideLayouts/slideLayout1.xml"/><Relationship Id="rId5" Type="http://schemas.openxmlformats.org/officeDocument/2006/relationships/image" Target="../media/image56.jpeg"/><Relationship Id="rId4" Type="http://schemas.openxmlformats.org/officeDocument/2006/relationships/image" Target="../media/image10.png"/></Relationships>
</file>

<file path=ppt/slides/_rels/slide41.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41.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4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42.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4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43.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4.xml"/><Relationship Id="rId1" Type="http://schemas.openxmlformats.org/officeDocument/2006/relationships/slideLayout" Target="../slideLayouts/slideLayout1.xml"/><Relationship Id="rId5" Type="http://schemas.openxmlformats.org/officeDocument/2006/relationships/image" Target="../media/image56.jpeg"/><Relationship Id="rId4" Type="http://schemas.openxmlformats.org/officeDocument/2006/relationships/image" Target="../media/image10.png"/></Relationships>
</file>

<file path=ppt/slides/_rels/slide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5.xml"/><Relationship Id="rId1" Type="http://schemas.openxmlformats.org/officeDocument/2006/relationships/slideLayout" Target="../slideLayouts/slideLayout1.xml"/><Relationship Id="rId5" Type="http://schemas.openxmlformats.org/officeDocument/2006/relationships/image" Target="../media/image56.jpeg"/><Relationship Id="rId4" Type="http://schemas.openxmlformats.org/officeDocument/2006/relationships/image" Target="../media/image10.png"/></Relationships>
</file>

<file path=ppt/slides/_rels/slide4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6.xml"/><Relationship Id="rId1" Type="http://schemas.openxmlformats.org/officeDocument/2006/relationships/slideLayout" Target="../slideLayouts/slideLayout1.xml"/><Relationship Id="rId5" Type="http://schemas.openxmlformats.org/officeDocument/2006/relationships/image" Target="../media/image56.jpeg"/><Relationship Id="rId4" Type="http://schemas.openxmlformats.org/officeDocument/2006/relationships/image" Target="../media/image10.png"/></Relationships>
</file>

<file path=ppt/slides/_rels/slide4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7.xml"/><Relationship Id="rId1" Type="http://schemas.openxmlformats.org/officeDocument/2006/relationships/slideLayout" Target="../slideLayouts/slideLayout1.xml"/><Relationship Id="rId5" Type="http://schemas.openxmlformats.org/officeDocument/2006/relationships/image" Target="../media/image56.jpeg"/><Relationship Id="rId4" Type="http://schemas.openxmlformats.org/officeDocument/2006/relationships/image" Target="../media/image10.png"/></Relationships>
</file>

<file path=ppt/slides/_rels/slide4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8.xml"/><Relationship Id="rId1" Type="http://schemas.openxmlformats.org/officeDocument/2006/relationships/slideLayout" Target="../slideLayouts/slideLayout1.xml"/><Relationship Id="rId5" Type="http://schemas.openxmlformats.org/officeDocument/2006/relationships/image" Target="../media/image56.jpeg"/><Relationship Id="rId4" Type="http://schemas.openxmlformats.org/officeDocument/2006/relationships/image" Target="../media/image10.png"/></Relationships>
</file>

<file path=ppt/slides/_rels/slide4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9.xml"/><Relationship Id="rId1" Type="http://schemas.openxmlformats.org/officeDocument/2006/relationships/slideLayout" Target="../slideLayouts/slideLayout1.xml"/><Relationship Id="rId5" Type="http://schemas.openxmlformats.org/officeDocument/2006/relationships/image" Target="../media/image56.jpe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0.xml"/><Relationship Id="rId1" Type="http://schemas.openxmlformats.org/officeDocument/2006/relationships/slideLayout" Target="../slideLayouts/slideLayout1.xml"/><Relationship Id="rId5" Type="http://schemas.openxmlformats.org/officeDocument/2006/relationships/image" Target="../media/image56.jpeg"/><Relationship Id="rId4" Type="http://schemas.openxmlformats.org/officeDocument/2006/relationships/image" Target="../media/image10.png"/></Relationships>
</file>

<file path=ppt/slides/_rels/slide5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1.xml"/><Relationship Id="rId1" Type="http://schemas.openxmlformats.org/officeDocument/2006/relationships/slideLayout" Target="../slideLayouts/slideLayout1.xml"/><Relationship Id="rId5" Type="http://schemas.openxmlformats.org/officeDocument/2006/relationships/image" Target="../media/image56.jpeg"/><Relationship Id="rId4" Type="http://schemas.openxmlformats.org/officeDocument/2006/relationships/image" Target="../media/image10.png"/></Relationships>
</file>

<file path=ppt/slides/_rels/slide5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2.xml"/><Relationship Id="rId1" Type="http://schemas.openxmlformats.org/officeDocument/2006/relationships/slideLayout" Target="../slideLayouts/slideLayout1.xml"/><Relationship Id="rId5" Type="http://schemas.openxmlformats.org/officeDocument/2006/relationships/image" Target="../media/image56.jpeg"/><Relationship Id="rId4" Type="http://schemas.openxmlformats.org/officeDocument/2006/relationships/image" Target="../media/image10.png"/></Relationships>
</file>

<file path=ppt/slides/_rels/slide5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3.xml"/><Relationship Id="rId1" Type="http://schemas.openxmlformats.org/officeDocument/2006/relationships/slideLayout" Target="../slideLayouts/slideLayout1.xml"/><Relationship Id="rId5" Type="http://schemas.openxmlformats.org/officeDocument/2006/relationships/image" Target="../media/image56.jpeg"/><Relationship Id="rId4" Type="http://schemas.openxmlformats.org/officeDocument/2006/relationships/image" Target="../media/image10.png"/></Relationships>
</file>

<file path=ppt/slides/_rels/slide5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4.xml"/><Relationship Id="rId1" Type="http://schemas.openxmlformats.org/officeDocument/2006/relationships/slideLayout" Target="../slideLayouts/slideLayout1.xml"/><Relationship Id="rId5" Type="http://schemas.openxmlformats.org/officeDocument/2006/relationships/image" Target="../media/image56.jpeg"/><Relationship Id="rId4" Type="http://schemas.openxmlformats.org/officeDocument/2006/relationships/image" Target="../media/image10.png"/></Relationships>
</file>

<file path=ppt/slides/_rels/slide5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5.xml"/><Relationship Id="rId1" Type="http://schemas.openxmlformats.org/officeDocument/2006/relationships/slideLayout" Target="../slideLayouts/slideLayout1.xml"/><Relationship Id="rId5" Type="http://schemas.openxmlformats.org/officeDocument/2006/relationships/image" Target="../media/image56.jpeg"/><Relationship Id="rId4" Type="http://schemas.openxmlformats.org/officeDocument/2006/relationships/image" Target="../media/image10.png"/></Relationships>
</file>

<file path=ppt/slides/_rels/slide56.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56.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5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7.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5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8.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5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9.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6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60.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7.png"/><Relationship Id="rId4" Type="http://schemas.openxmlformats.org/officeDocument/2006/relationships/image" Target="../media/image60.jpeg"/></Relationships>
</file>

<file path=ppt/slides/_rels/slide6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1.xml"/><Relationship Id="rId1" Type="http://schemas.openxmlformats.org/officeDocument/2006/relationships/slideLayout" Target="../slideLayouts/slideLayout1.xml"/><Relationship Id="rId5" Type="http://schemas.openxmlformats.org/officeDocument/2006/relationships/image" Target="../media/image61.png"/><Relationship Id="rId4" Type="http://schemas.openxmlformats.org/officeDocument/2006/relationships/image" Target="../media/image10.png"/></Relationships>
</file>

<file path=ppt/slides/_rels/slide6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2.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6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63.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6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4.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6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5.xml"/><Relationship Id="rId1" Type="http://schemas.openxmlformats.org/officeDocument/2006/relationships/slideLayout" Target="../slideLayouts/slideLayout1.xml"/><Relationship Id="rId5" Type="http://schemas.openxmlformats.org/officeDocument/2006/relationships/image" Target="../media/image63.jpeg"/><Relationship Id="rId4" Type="http://schemas.openxmlformats.org/officeDocument/2006/relationships/image" Target="../media/image10.png"/></Relationships>
</file>

<file path=ppt/slides/_rels/slide6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6.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6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7.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68.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68.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6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9.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10.png"/></Relationships>
</file>

<file path=ppt/slides/_rels/slide7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0.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p:cNvSpPr txBox="1"/>
          <p:nvPr/>
        </p:nvSpPr>
        <p:spPr>
          <a:xfrm>
            <a:off x="6870600" y="2876400"/>
            <a:ext cx="2514600" cy="685800"/>
          </a:xfrm>
          <a:prstGeom prst="rect">
            <a:avLst/>
          </a:prstGeom>
          <a:noFill/>
          <a:ln w="0">
            <a:noFill/>
          </a:ln>
        </p:spPr>
        <p:txBody>
          <a:bodyPr lIns="90000" tIns="45000" rIns="90000" bIns="45000" anchor="t">
            <a:noAutofit/>
          </a:bodyPr>
          <a:lstStyle/>
          <a:p>
            <a:r>
              <a:rPr lang="en-US" sz="3200" b="0" u="none" strike="noStrike" dirty="0">
                <a:solidFill>
                  <a:srgbClr val="000000"/>
                </a:solidFill>
                <a:uFillTx/>
                <a:latin typeface="Coolvetica"/>
              </a:rPr>
              <a:t>My Fit Friend</a:t>
            </a:r>
            <a:endParaRPr lang="en-US" sz="3200" b="0" u="none" strike="noStrike" dirty="0">
              <a:solidFill>
                <a:srgbClr val="000000"/>
              </a:solidFill>
              <a:uFillTx/>
              <a:latin typeface="Arial"/>
            </a:endParaRPr>
          </a:p>
        </p:txBody>
      </p:sp>
      <p:pic>
        <p:nvPicPr>
          <p:cNvPr id="10" name="Imagen 9"/>
          <p:cNvPicPr/>
          <p:nvPr/>
        </p:nvPicPr>
        <p:blipFill>
          <a:blip r:embed="rId3"/>
          <a:stretch/>
        </p:blipFill>
        <p:spPr>
          <a:xfrm>
            <a:off x="7665120" y="4073040"/>
            <a:ext cx="2572560" cy="1749960"/>
          </a:xfrm>
          <a:prstGeom prst="rect">
            <a:avLst/>
          </a:prstGeom>
          <a:noFill/>
          <a:ln w="0">
            <a:noFill/>
          </a:ln>
        </p:spPr>
      </p:pic>
      <p:pic>
        <p:nvPicPr>
          <p:cNvPr id="11" name="Imagen 10"/>
          <p:cNvPicPr/>
          <p:nvPr/>
        </p:nvPicPr>
        <p:blipFill>
          <a:blip r:embed="rId4"/>
          <a:stretch/>
        </p:blipFill>
        <p:spPr>
          <a:xfrm>
            <a:off x="-785160" y="-577800"/>
            <a:ext cx="3551760" cy="2205720"/>
          </a:xfrm>
          <a:prstGeom prst="rect">
            <a:avLst/>
          </a:prstGeom>
          <a:noFill/>
          <a:ln w="0">
            <a:noFill/>
          </a:ln>
        </p:spPr>
      </p:pic>
      <p:pic>
        <p:nvPicPr>
          <p:cNvPr id="12" name="Imagen 11"/>
          <p:cNvPicPr/>
          <p:nvPr/>
        </p:nvPicPr>
        <p:blipFill>
          <a:blip r:embed="rId5"/>
          <a:stretch/>
        </p:blipFill>
        <p:spPr>
          <a:xfrm>
            <a:off x="4784400" y="-1411560"/>
            <a:ext cx="1786680" cy="3498840"/>
          </a:xfrm>
          <a:prstGeom prst="rect">
            <a:avLst/>
          </a:prstGeom>
          <a:noFill/>
          <a:ln w="0">
            <a:noFill/>
          </a:ln>
        </p:spPr>
      </p:pic>
      <p:sp>
        <p:nvSpPr>
          <p:cNvPr id="13" name="CuadroTexto 12"/>
          <p:cNvSpPr txBox="1"/>
          <p:nvPr/>
        </p:nvSpPr>
        <p:spPr>
          <a:xfrm>
            <a:off x="5425560" y="2222280"/>
            <a:ext cx="1432440" cy="1206720"/>
          </a:xfrm>
          <a:prstGeom prst="rect">
            <a:avLst/>
          </a:prstGeom>
          <a:blipFill rotWithShape="0">
            <a:blip r:embed="rId6"/>
            <a:stretch/>
          </a:blipFill>
          <a:ln w="0">
            <a:noFill/>
          </a:ln>
        </p:spPr>
        <p:txBody>
          <a:bodyPr lIns="90000" tIns="45000" rIns="90000" bIns="45000" anchor="ctr" anchorCtr="1">
            <a:noAutofit/>
          </a:bodyPr>
          <a:lstStyle/>
          <a:p>
            <a:pPr algn="ctr"/>
            <a:r>
              <a:rPr lang="en-US" sz="1800" b="0" u="none" strike="noStrike">
                <a:solidFill>
                  <a:srgbClr val="000000"/>
                </a:solidFill>
                <a:uFillTx/>
                <a:latin typeface="Arial"/>
              </a:rPr>
              <a:t> </a:t>
            </a:r>
          </a:p>
        </p:txBody>
      </p:sp>
      <p:sp>
        <p:nvSpPr>
          <p:cNvPr id="14" name="CuadroTexto 13"/>
          <p:cNvSpPr txBox="1"/>
          <p:nvPr/>
        </p:nvSpPr>
        <p:spPr>
          <a:xfrm>
            <a:off x="6330600" y="-732240"/>
            <a:ext cx="1804680" cy="3505320"/>
          </a:xfrm>
          <a:prstGeom prst="rect">
            <a:avLst/>
          </a:prstGeom>
          <a:blipFill rotWithShape="0">
            <a:blip r:embed="rId7"/>
            <a:stretch/>
          </a:blipFill>
          <a:ln w="0">
            <a:noFill/>
          </a:ln>
        </p:spPr>
        <p:txBody>
          <a:bodyPr lIns="90000" tIns="45000" rIns="90000" bIns="45000" anchor="ctr" anchorCtr="1">
            <a:noAutofit/>
          </a:bodyPr>
          <a:lstStyle/>
          <a:p>
            <a:pPr algn="ctr"/>
            <a:r>
              <a:rPr lang="en-US" sz="1800" b="0" u="none" strike="noStrike">
                <a:solidFill>
                  <a:srgbClr val="000000"/>
                </a:solidFill>
                <a:uFillTx/>
                <a:latin typeface="Arial"/>
              </a:rPr>
              <a:t>         </a:t>
            </a:r>
          </a:p>
        </p:txBody>
      </p:sp>
      <p:pic>
        <p:nvPicPr>
          <p:cNvPr id="15" name="Imagen 14"/>
          <p:cNvPicPr/>
          <p:nvPr/>
        </p:nvPicPr>
        <p:blipFill>
          <a:blip r:embed="rId8"/>
          <a:stretch/>
        </p:blipFill>
        <p:spPr>
          <a:xfrm>
            <a:off x="7785000" y="-620280"/>
            <a:ext cx="1707120" cy="3352680"/>
          </a:xfrm>
          <a:prstGeom prst="rect">
            <a:avLst/>
          </a:prstGeom>
          <a:noFill/>
          <a:ln w="0">
            <a:noFill/>
          </a:ln>
        </p:spPr>
      </p:pic>
      <p:pic>
        <p:nvPicPr>
          <p:cNvPr id="16" name="Imagen 15"/>
          <p:cNvPicPr>
            <a:picLocks noChangeAspect="1"/>
          </p:cNvPicPr>
          <p:nvPr/>
        </p:nvPicPr>
        <p:blipFill>
          <a:blip r:embed="rId9"/>
          <a:stretch/>
        </p:blipFill>
        <p:spPr>
          <a:xfrm>
            <a:off x="3180899" y="151678"/>
            <a:ext cx="1401936" cy="1389492"/>
          </a:xfrm>
          <a:prstGeom prst="rect">
            <a:avLst/>
          </a:prstGeom>
          <a:noFill/>
          <a:ln w="0">
            <a:noFill/>
          </a:ln>
        </p:spPr>
      </p:pic>
      <p:pic>
        <p:nvPicPr>
          <p:cNvPr id="17" name="Imagen 16"/>
          <p:cNvPicPr/>
          <p:nvPr/>
        </p:nvPicPr>
        <p:blipFill>
          <a:blip r:embed="rId10"/>
          <a:stretch/>
        </p:blipFill>
        <p:spPr>
          <a:xfrm>
            <a:off x="5643000" y="2971800"/>
            <a:ext cx="1059840" cy="236520"/>
          </a:xfrm>
          <a:prstGeom prst="rect">
            <a:avLst/>
          </a:prstGeom>
          <a:noFill/>
          <a:ln w="0">
            <a:noFill/>
          </a:ln>
        </p:spPr>
      </p:pic>
      <p:sp>
        <p:nvSpPr>
          <p:cNvPr id="2" name="Titolo 1">
            <a:extLst>
              <a:ext uri="{FF2B5EF4-FFF2-40B4-BE49-F238E27FC236}">
                <a16:creationId xmlns:a16="http://schemas.microsoft.com/office/drawing/2014/main" id="{CD16EB2D-57E2-F7F0-6EE6-55BF9996AE01}"/>
              </a:ext>
            </a:extLst>
          </p:cNvPr>
          <p:cNvSpPr txBox="1">
            <a:spLocks/>
          </p:cNvSpPr>
          <p:nvPr/>
        </p:nvSpPr>
        <p:spPr>
          <a:xfrm>
            <a:off x="381335" y="2211035"/>
            <a:ext cx="4403064" cy="1248480"/>
          </a:xfrm>
          <a:prstGeom prst="rect">
            <a:avLst/>
          </a:prstGeom>
          <a:noFill/>
          <a:ln w="0">
            <a:noFill/>
          </a:ln>
        </p:spPr>
        <p:txBody>
          <a:bodyPr lIns="0" tIns="0" rIns="0" bIns="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dirty="0">
                <a:latin typeface="Coolvetica"/>
              </a:rPr>
              <a:t>How to </a:t>
            </a:r>
            <a:r>
              <a:rPr lang="it-IT" dirty="0" err="1">
                <a:latin typeface="Coolvetica"/>
              </a:rPr>
              <a:t>Approach</a:t>
            </a:r>
            <a:r>
              <a:rPr lang="it-IT" dirty="0">
                <a:latin typeface="Coolvetica"/>
              </a:rPr>
              <a:t> a Youth with a Body Image Disorder</a:t>
            </a:r>
          </a:p>
        </p:txBody>
      </p:sp>
      <p:pic>
        <p:nvPicPr>
          <p:cNvPr id="4" name="Picture 4" descr="People look in mirror. Cartoon characters seeing reflections">
            <a:extLst>
              <a:ext uri="{FF2B5EF4-FFF2-40B4-BE49-F238E27FC236}">
                <a16:creationId xmlns:a16="http://schemas.microsoft.com/office/drawing/2014/main" id="{3BC2F1FE-0A6F-6661-BA5A-5CEFAEE3E43B}"/>
              </a:ext>
            </a:extLst>
          </p:cNvPr>
          <p:cNvPicPr>
            <a:picLocks noChangeAspect="1" noChangeArrowheads="1"/>
          </p:cNvPicPr>
          <p:nvPr/>
        </p:nvPicPr>
        <p:blipFill>
          <a:blip r:embed="rId11">
            <a:alphaModFix amt="20000"/>
            <a:extLst>
              <a:ext uri="{28A0092B-C50C-407E-A947-70E740481C1C}">
                <a14:useLocalDpi xmlns:a14="http://schemas.microsoft.com/office/drawing/2010/main" val="0"/>
              </a:ext>
            </a:extLst>
          </a:blip>
          <a:srcRect/>
          <a:stretch>
            <a:fillRect/>
          </a:stretch>
        </p:blipFill>
        <p:spPr bwMode="auto">
          <a:xfrm>
            <a:off x="1055361" y="6869881"/>
            <a:ext cx="7458075" cy="49720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DD51F713-A71E-AE74-B84C-7A4CEF7D3994}"/>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B0A5FAE9-F4F9-B614-7296-384F2AE3121D}"/>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FEED7B5A-33FF-D338-C30D-B7C5D0E21CF4}"/>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699533B1-9CBE-0E98-1531-4D3A9C480C2E}"/>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F05B3F91-EB35-C965-1A31-54BCE3C2BB59}"/>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1F865ED4-228B-4A6B-8E26-6C85E8CB2C59}"/>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0167E2AB-4CE5-1264-4674-108D32C93FF3}"/>
              </a:ext>
            </a:extLst>
          </p:cNvPr>
          <p:cNvSpPr txBox="1"/>
          <p:nvPr/>
        </p:nvSpPr>
        <p:spPr>
          <a:xfrm>
            <a:off x="856980" y="1086957"/>
            <a:ext cx="8717006" cy="3425172"/>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dirty="0"/>
              <a:t>In the US, 1-2/100 students struggle with an eating disorder</a:t>
            </a:r>
          </a:p>
          <a:p>
            <a:pPr marL="285750" indent="-285750">
              <a:spcAft>
                <a:spcPts val="1200"/>
              </a:spcAft>
              <a:buFont typeface="Wingdings" panose="05000000000000000000" pitchFamily="2" charset="2"/>
              <a:buChar char="§"/>
            </a:pPr>
            <a:r>
              <a:rPr lang="en-US" sz="2400" dirty="0"/>
              <a:t>Only 4% of women around the world consider themselves beautiful</a:t>
            </a:r>
          </a:p>
          <a:p>
            <a:pPr marL="285750" indent="-285750">
              <a:spcAft>
                <a:spcPts val="1200"/>
              </a:spcAft>
              <a:buFont typeface="Wingdings" panose="05000000000000000000" pitchFamily="2" charset="2"/>
              <a:buChar char="§"/>
            </a:pPr>
            <a:r>
              <a:rPr lang="en-US" sz="2400" dirty="0"/>
              <a:t>In a study of over 1,200 10–17-year-olds, 72% said they felt tremendous pressure to be beautiful</a:t>
            </a:r>
          </a:p>
          <a:p>
            <a:pPr marL="285750" indent="-285750">
              <a:spcAft>
                <a:spcPts val="1200"/>
              </a:spcAft>
              <a:buFont typeface="Wingdings" panose="05000000000000000000" pitchFamily="2" charset="2"/>
              <a:buChar char="§"/>
            </a:pPr>
            <a:r>
              <a:rPr lang="en-US" sz="2400" dirty="0"/>
              <a:t>There is a universal increase in beauty pressure and a decrease in girls' confidence as they grow older</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2A9FF490-8BCB-4035-F648-B14045CCF4B9}"/>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A Complex Issue for Young People</a:t>
            </a:r>
          </a:p>
        </p:txBody>
      </p:sp>
    </p:spTree>
    <p:extLst>
      <p:ext uri="{BB962C8B-B14F-4D97-AF65-F5344CB8AC3E}">
        <p14:creationId xmlns:p14="http://schemas.microsoft.com/office/powerpoint/2010/main" val="23273801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1475C0-2908-5F30-B2BB-AC730BA95F4D}"/>
            </a:ext>
          </a:extLst>
        </p:cNvPr>
        <p:cNvGrpSpPr/>
        <p:nvPr/>
      </p:nvGrpSpPr>
      <p:grpSpPr>
        <a:xfrm>
          <a:off x="0" y="0"/>
          <a:ext cx="0" cy="0"/>
          <a:chOff x="0" y="0"/>
          <a:chExt cx="0" cy="0"/>
        </a:xfrm>
      </p:grpSpPr>
      <p:sp>
        <p:nvSpPr>
          <p:cNvPr id="24" name="CuadroTexto 23">
            <a:extLst>
              <a:ext uri="{FF2B5EF4-FFF2-40B4-BE49-F238E27FC236}">
                <a16:creationId xmlns:a16="http://schemas.microsoft.com/office/drawing/2014/main" id="{8C2196B0-B890-8C62-7AB2-C715B914DD9E}"/>
              </a:ext>
            </a:extLst>
          </p:cNvPr>
          <p:cNvSpPr txBox="1"/>
          <p:nvPr/>
        </p:nvSpPr>
        <p:spPr>
          <a:xfrm>
            <a:off x="378523" y="2053468"/>
            <a:ext cx="4307778" cy="2006700"/>
          </a:xfrm>
          <a:prstGeom prst="rect">
            <a:avLst/>
          </a:prstGeom>
          <a:noFill/>
          <a:ln w="28575">
            <a:solidFill>
              <a:srgbClr val="E88F25"/>
            </a:solidFill>
          </a:ln>
        </p:spPr>
        <p:txBody>
          <a:bodyPr lIns="90000" tIns="45000" rIns="90000" bIns="45000" anchor="t">
            <a:noAutofit/>
          </a:bodyPr>
          <a:lstStyle/>
          <a:p>
            <a:r>
              <a:rPr lang="en-US" sz="2000" b="1" u="none" strike="noStrike" dirty="0">
                <a:solidFill>
                  <a:srgbClr val="000000"/>
                </a:solidFill>
                <a:uFillTx/>
                <a:latin typeface="Coolvetica"/>
                <a:ea typeface="Microsoft YaHei"/>
              </a:rPr>
              <a:t>Individual</a:t>
            </a:r>
            <a:r>
              <a:rPr lang="en-US" sz="2000" b="0" u="none" strike="noStrike" dirty="0">
                <a:solidFill>
                  <a:srgbClr val="000000"/>
                </a:solidFill>
                <a:uFillTx/>
                <a:latin typeface="Coolvetica"/>
                <a:ea typeface="Microsoft YaHei"/>
              </a:rPr>
              <a:t> factors:</a:t>
            </a:r>
          </a:p>
          <a:p>
            <a:pPr marL="342900" indent="-342900">
              <a:buFontTx/>
              <a:buChar char="-"/>
            </a:pPr>
            <a:r>
              <a:rPr lang="en-US" sz="2000" dirty="0">
                <a:solidFill>
                  <a:srgbClr val="000000"/>
                </a:solidFill>
                <a:latin typeface="Coolvetica"/>
                <a:ea typeface="Microsoft YaHei"/>
              </a:rPr>
              <a:t>Self-esteem</a:t>
            </a:r>
          </a:p>
          <a:p>
            <a:pPr marL="342900" indent="-342900">
              <a:buFontTx/>
              <a:buChar char="-"/>
            </a:pPr>
            <a:r>
              <a:rPr lang="en-US" sz="2000" b="0" u="none" strike="noStrike" dirty="0">
                <a:solidFill>
                  <a:srgbClr val="000000"/>
                </a:solidFill>
                <a:uFillTx/>
                <a:latin typeface="Coolvetica"/>
                <a:ea typeface="Microsoft YaHei"/>
              </a:rPr>
              <a:t>Personali</a:t>
            </a:r>
            <a:r>
              <a:rPr lang="en-US" sz="2000" dirty="0">
                <a:solidFill>
                  <a:srgbClr val="000000"/>
                </a:solidFill>
                <a:latin typeface="Coolvetica"/>
                <a:ea typeface="Microsoft YaHei"/>
              </a:rPr>
              <a:t>ty traits</a:t>
            </a:r>
          </a:p>
          <a:p>
            <a:pPr marL="342900" indent="-342900">
              <a:buFontTx/>
              <a:buChar char="-"/>
            </a:pPr>
            <a:r>
              <a:rPr lang="en-US" sz="2000" b="0" u="none" strike="noStrike" dirty="0">
                <a:solidFill>
                  <a:srgbClr val="000000"/>
                </a:solidFill>
                <a:uFillTx/>
                <a:latin typeface="Coolvetica"/>
              </a:rPr>
              <a:t>Internalization of appearance and beauty ideals</a:t>
            </a:r>
          </a:p>
          <a:p>
            <a:pPr marL="342900" indent="-342900">
              <a:buFontTx/>
              <a:buChar char="-"/>
            </a:pPr>
            <a:r>
              <a:rPr lang="en-US" sz="2000" b="0" u="none" strike="noStrike" dirty="0">
                <a:solidFill>
                  <a:srgbClr val="000000"/>
                </a:solidFill>
                <a:uFillTx/>
                <a:latin typeface="Coolvetica"/>
              </a:rPr>
              <a:t>Body comparison </a:t>
            </a:r>
            <a:r>
              <a:rPr lang="en-US" sz="2000" dirty="0">
                <a:solidFill>
                  <a:srgbClr val="000000"/>
                </a:solidFill>
                <a:latin typeface="Coolvetica"/>
              </a:rPr>
              <a:t>t</a:t>
            </a:r>
            <a:r>
              <a:rPr lang="en-US" sz="2000" b="0" u="none" strike="noStrike" dirty="0">
                <a:solidFill>
                  <a:srgbClr val="000000"/>
                </a:solidFill>
                <a:uFillTx/>
                <a:latin typeface="Coolvetica"/>
              </a:rPr>
              <a:t>endencies</a:t>
            </a:r>
          </a:p>
        </p:txBody>
      </p:sp>
      <p:sp>
        <p:nvSpPr>
          <p:cNvPr id="18" name="Rectángulo 17">
            <a:extLst>
              <a:ext uri="{FF2B5EF4-FFF2-40B4-BE49-F238E27FC236}">
                <a16:creationId xmlns:a16="http://schemas.microsoft.com/office/drawing/2014/main" id="{3E057910-76C1-ACA9-4D37-F3AD46735785}"/>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5C474411-218C-8287-6B2D-15F517A5EF42}"/>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FEC25D63-AB12-3E16-5281-ADD5BD8EA5D3}"/>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2D4B1678-B110-887F-4808-D254A8A7C0AE}"/>
              </a:ext>
            </a:extLst>
          </p:cNvPr>
          <p:cNvPicPr/>
          <p:nvPr/>
        </p:nvPicPr>
        <p:blipFill>
          <a:blip r:embed="rId4"/>
          <a:stretch/>
        </p:blipFill>
        <p:spPr>
          <a:xfrm>
            <a:off x="8109000" y="5182560"/>
            <a:ext cx="1622880" cy="361440"/>
          </a:xfrm>
          <a:prstGeom prst="rect">
            <a:avLst/>
          </a:prstGeom>
          <a:noFill/>
          <a:ln w="0">
            <a:noFill/>
          </a:ln>
        </p:spPr>
      </p:pic>
      <p:sp>
        <p:nvSpPr>
          <p:cNvPr id="3" name="CuadroTexto 22">
            <a:extLst>
              <a:ext uri="{FF2B5EF4-FFF2-40B4-BE49-F238E27FC236}">
                <a16:creationId xmlns:a16="http://schemas.microsoft.com/office/drawing/2014/main" id="{3EE8E75F-1EFB-F466-D1B9-3F4E1DAF0CB7}"/>
              </a:ext>
            </a:extLst>
          </p:cNvPr>
          <p:cNvSpPr txBox="1"/>
          <p:nvPr/>
        </p:nvSpPr>
        <p:spPr>
          <a:xfrm>
            <a:off x="2202984" y="4060166"/>
            <a:ext cx="5674657" cy="914400"/>
          </a:xfrm>
          <a:prstGeom prst="rect">
            <a:avLst/>
          </a:prstGeom>
          <a:noFill/>
          <a:ln w="0">
            <a:noFill/>
          </a:ln>
        </p:spPr>
        <p:txBody>
          <a:bodyPr lIns="90000" tIns="45000" rIns="90000" bIns="45000" anchor="t">
            <a:noAutofit/>
          </a:bodyPr>
          <a:lstStyle/>
          <a:p>
            <a:pPr algn="ctr"/>
            <a:r>
              <a:rPr lang="en-US" sz="4800" b="0" u="none" strike="noStrike" dirty="0">
                <a:solidFill>
                  <a:srgbClr val="E98E24"/>
                </a:solidFill>
                <a:uFillTx/>
                <a:latin typeface="Coolvetica"/>
              </a:rPr>
              <a:t>What Influences BI?</a:t>
            </a:r>
          </a:p>
        </p:txBody>
      </p:sp>
      <p:pic>
        <p:nvPicPr>
          <p:cNvPr id="2" name="Picture 2" descr="How To Deal With Body Image Issues - Break Binge Eating">
            <a:extLst>
              <a:ext uri="{FF2B5EF4-FFF2-40B4-BE49-F238E27FC236}">
                <a16:creationId xmlns:a16="http://schemas.microsoft.com/office/drawing/2014/main" id="{0A19A759-A5DC-3FCA-ABDB-01CA0F254F66}"/>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61960" y="292541"/>
            <a:ext cx="3556704" cy="1455015"/>
          </a:xfrm>
          <a:prstGeom prst="rect">
            <a:avLst/>
          </a:prstGeom>
          <a:noFill/>
          <a:extLst>
            <a:ext uri="{909E8E84-426E-40DD-AFC4-6F175D3DCCD1}">
              <a14:hiddenFill xmlns:a14="http://schemas.microsoft.com/office/drawing/2010/main">
                <a:solidFill>
                  <a:srgbClr val="FFFFFF"/>
                </a:solidFill>
              </a14:hiddenFill>
            </a:ext>
          </a:extLst>
        </p:spPr>
      </p:pic>
      <p:sp>
        <p:nvSpPr>
          <p:cNvPr id="5" name="CuadroTexto 23">
            <a:extLst>
              <a:ext uri="{FF2B5EF4-FFF2-40B4-BE49-F238E27FC236}">
                <a16:creationId xmlns:a16="http://schemas.microsoft.com/office/drawing/2014/main" id="{88A3FB46-36E3-9BA4-C510-7A142A0635DF}"/>
              </a:ext>
            </a:extLst>
          </p:cNvPr>
          <p:cNvSpPr txBox="1"/>
          <p:nvPr/>
        </p:nvSpPr>
        <p:spPr>
          <a:xfrm>
            <a:off x="5394324" y="2053467"/>
            <a:ext cx="4307778" cy="2006699"/>
          </a:xfrm>
          <a:prstGeom prst="rect">
            <a:avLst/>
          </a:prstGeom>
          <a:noFill/>
          <a:ln w="28575">
            <a:solidFill>
              <a:srgbClr val="E88F25"/>
            </a:solidFill>
          </a:ln>
        </p:spPr>
        <p:txBody>
          <a:bodyPr lIns="90000" tIns="45000" rIns="90000" bIns="45000" anchor="t">
            <a:noAutofit/>
          </a:bodyPr>
          <a:lstStyle/>
          <a:p>
            <a:r>
              <a:rPr lang="en-US" sz="2000" b="1" u="none" strike="noStrike" dirty="0">
                <a:solidFill>
                  <a:srgbClr val="000000"/>
                </a:solidFill>
                <a:uFillTx/>
                <a:latin typeface="Coolvetica"/>
                <a:ea typeface="Microsoft YaHei"/>
              </a:rPr>
              <a:t>Environmental</a:t>
            </a:r>
            <a:r>
              <a:rPr lang="en-US" sz="2000" b="0" u="none" strike="noStrike" dirty="0">
                <a:solidFill>
                  <a:srgbClr val="000000"/>
                </a:solidFill>
                <a:uFillTx/>
                <a:latin typeface="Coolvetica"/>
                <a:ea typeface="Microsoft YaHei"/>
              </a:rPr>
              <a:t> factors:</a:t>
            </a:r>
          </a:p>
          <a:p>
            <a:pPr marL="342900" indent="-342900">
              <a:buFontTx/>
              <a:buChar char="-"/>
            </a:pPr>
            <a:r>
              <a:rPr lang="en-US" sz="2000" dirty="0">
                <a:solidFill>
                  <a:srgbClr val="000000"/>
                </a:solidFill>
                <a:latin typeface="Coolvetica"/>
                <a:ea typeface="Microsoft YaHei"/>
              </a:rPr>
              <a:t>Family</a:t>
            </a:r>
          </a:p>
          <a:p>
            <a:pPr marL="342900" indent="-342900">
              <a:buFontTx/>
              <a:buChar char="-"/>
            </a:pPr>
            <a:r>
              <a:rPr lang="en-US" sz="2000" dirty="0">
                <a:solidFill>
                  <a:srgbClr val="000000"/>
                </a:solidFill>
                <a:latin typeface="Coolvetica"/>
                <a:ea typeface="Microsoft YaHei"/>
              </a:rPr>
              <a:t>Friends and peers</a:t>
            </a:r>
          </a:p>
          <a:p>
            <a:pPr marL="342900" indent="-342900">
              <a:buFontTx/>
              <a:buChar char="-"/>
            </a:pPr>
            <a:r>
              <a:rPr lang="en-US" sz="2000" dirty="0">
                <a:solidFill>
                  <a:srgbClr val="000000"/>
                </a:solidFill>
                <a:latin typeface="Coolvetica"/>
                <a:ea typeface="Microsoft YaHei"/>
              </a:rPr>
              <a:t>Coaches and mentors</a:t>
            </a:r>
          </a:p>
          <a:p>
            <a:pPr marL="342900" indent="-342900">
              <a:buFontTx/>
              <a:buChar char="-"/>
            </a:pPr>
            <a:r>
              <a:rPr lang="en-US" sz="2000" dirty="0">
                <a:solidFill>
                  <a:srgbClr val="000000"/>
                </a:solidFill>
                <a:latin typeface="Coolvetica"/>
                <a:ea typeface="Microsoft YaHei"/>
              </a:rPr>
              <a:t>Role models</a:t>
            </a:r>
          </a:p>
          <a:p>
            <a:pPr marL="342900" indent="-342900">
              <a:buFontTx/>
              <a:buChar char="-"/>
            </a:pPr>
            <a:r>
              <a:rPr lang="en-US" sz="2000" dirty="0">
                <a:solidFill>
                  <a:srgbClr val="000000"/>
                </a:solidFill>
                <a:latin typeface="Coolvetica"/>
                <a:ea typeface="Microsoft YaHei"/>
              </a:rPr>
              <a:t>Media and popular culture</a:t>
            </a:r>
          </a:p>
        </p:txBody>
      </p:sp>
    </p:spTree>
    <p:extLst>
      <p:ext uri="{BB962C8B-B14F-4D97-AF65-F5344CB8AC3E}">
        <p14:creationId xmlns:p14="http://schemas.microsoft.com/office/powerpoint/2010/main" val="28179201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87078E-B237-89D2-1388-34DC7331D2E6}"/>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7FA13E5F-48C2-75BD-F967-5D8104A8F414}"/>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D62B6DF5-D3DF-A40A-5C55-387573FD38D3}"/>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7D73958E-D6A0-A565-F063-2B3D89959B80}"/>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063546A8-9708-FC71-E251-CFB698304F79}"/>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A332768C-AF95-9519-528B-7357D247D134}"/>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817B37CD-13A7-A624-7682-BEA366639484}"/>
              </a:ext>
            </a:extLst>
          </p:cNvPr>
          <p:cNvSpPr txBox="1"/>
          <p:nvPr/>
        </p:nvSpPr>
        <p:spPr>
          <a:xfrm>
            <a:off x="4887600" y="1190184"/>
            <a:ext cx="4583426" cy="2662202"/>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Anxious or perfectionist temperament</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Self-esteem and sense of efficacy</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Early experiences (comments, judgments)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Any trauma or teasing</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2E8BBB40-C29E-36BC-0792-66B997D433E9}"/>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Individual Factors</a:t>
            </a:r>
          </a:p>
        </p:txBody>
      </p:sp>
      <p:pic>
        <p:nvPicPr>
          <p:cNvPr id="5122" name="Picture 2" descr="190+ Boy Looking In Mirror Stock Illustrations, Royalty-Free Vector  Graphics &amp; Clip Art - iStock | Teenager looking in mirror, Child looking in  mirror, Girl looking in mirror">
            <a:extLst>
              <a:ext uri="{FF2B5EF4-FFF2-40B4-BE49-F238E27FC236}">
                <a16:creationId xmlns:a16="http://schemas.microsoft.com/office/drawing/2014/main" id="{91C27FEF-A514-8760-77E7-FB9D7296675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3405" y="1288315"/>
            <a:ext cx="4220253" cy="24659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7146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9C4869-BE25-C4F2-0B1C-E92B160D376D}"/>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F3BC4F7A-281B-FF84-3211-45E95A1FAEA7}"/>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CDB5920B-7DD7-96BD-B4C5-4EC0CD79031A}"/>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E23E670D-2FAA-2644-9307-B15F8A72152C}"/>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46442DD4-78C4-58AA-0DAB-C92BB8B017CE}"/>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FC81FBC2-C0A4-F5EA-BB01-1489159FCA41}"/>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D6F90D3D-72B5-D21F-C962-F7069083F507}"/>
              </a:ext>
            </a:extLst>
          </p:cNvPr>
          <p:cNvSpPr txBox="1"/>
          <p:nvPr/>
        </p:nvSpPr>
        <p:spPr>
          <a:xfrm>
            <a:off x="856980" y="1086957"/>
            <a:ext cx="4246648" cy="3263536"/>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Parental comments on weight/appetite</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Educational style (controlling vs. accepting)</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Family patterns of body care</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Dysfunctional relationships = lower self-esteem</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2669871C-3118-5D88-1DA4-26413C8449F4}"/>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The Weight of Familiar Glances</a:t>
            </a:r>
          </a:p>
        </p:txBody>
      </p:sp>
      <p:pic>
        <p:nvPicPr>
          <p:cNvPr id="6146" name="Picture 2" descr="7,200+ Family Dinner Stock Illustrations, Royalty-Free Vector Graphics &amp;  Clip Art - iStock | Family dinner restaurant, Dinner table, Dinner party">
            <a:extLst>
              <a:ext uri="{FF2B5EF4-FFF2-40B4-BE49-F238E27FC236}">
                <a16:creationId xmlns:a16="http://schemas.microsoft.com/office/drawing/2014/main" id="{A55EB25E-2113-2FCE-F297-FF2C7309807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03628" y="1291507"/>
            <a:ext cx="4648116" cy="2901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08665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AF3764-95E1-5350-5830-2F77EC98E800}"/>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8A5D436B-619E-A4B4-3CED-85AC439F0711}"/>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19AFC4F8-DD71-86C3-8371-CA93427C284F}"/>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1B5112FC-5F4A-101F-E519-F920DEEF7927}"/>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D348DAE4-6041-93AB-38B7-9FBE8618B664}"/>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3C9C24B3-0856-10EF-AB2E-0BC175A92BBA}"/>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1DA1212B-15F2-B8A0-F859-EB0D4553F6BC}"/>
              </a:ext>
            </a:extLst>
          </p:cNvPr>
          <p:cNvSpPr txBox="1"/>
          <p:nvPr/>
        </p:nvSpPr>
        <p:spPr>
          <a:xfrm>
            <a:off x="856980" y="1086956"/>
            <a:ext cx="5061490" cy="2973211"/>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Comments between friends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Sharing pics and selfies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Comparisons on performance, measurements, weight</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The group as reinforcement or threat</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C14DB50C-4464-3006-B371-48C9307378B1}"/>
              </a:ext>
            </a:extLst>
          </p:cNvPr>
          <p:cNvSpPr txBox="1"/>
          <p:nvPr/>
        </p:nvSpPr>
        <p:spPr>
          <a:xfrm>
            <a:off x="609598" y="497514"/>
            <a:ext cx="7306341"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Comparison and Competition Among Peers</a:t>
            </a:r>
          </a:p>
        </p:txBody>
      </p:sp>
      <p:pic>
        <p:nvPicPr>
          <p:cNvPr id="7170" name="Picture 2" descr="Group Fitness Coach: Over 1,132 Royalty-Free Licensable Stock Illustrations  &amp; Drawings | Shutterstock">
            <a:extLst>
              <a:ext uri="{FF2B5EF4-FFF2-40B4-BE49-F238E27FC236}">
                <a16:creationId xmlns:a16="http://schemas.microsoft.com/office/drawing/2014/main" id="{9E0AE7D6-F647-091C-7489-35FB0DA827E9}"/>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b="7604"/>
          <a:stretch/>
        </p:blipFill>
        <p:spPr bwMode="auto">
          <a:xfrm>
            <a:off x="6263351" y="1595999"/>
            <a:ext cx="3305175" cy="24641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55055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D320C5-AF2A-C18E-05E9-F4CEAC8EC4CA}"/>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80E2FB66-E501-4FC0-841D-66C63500AB09}"/>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2A93614D-4AEB-E982-AB0D-3C8ACDC3C4E0}"/>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727F67AD-A4B3-E7AD-CB0C-13CD6841B455}"/>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315A054F-ED65-37B9-A5E2-DC85CEC03BC2}"/>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A234211D-6745-CC02-6F41-26A773E85F93}"/>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D69BE34A-04E0-F9AC-54EC-73244ACF4137}"/>
              </a:ext>
            </a:extLst>
          </p:cNvPr>
          <p:cNvSpPr txBox="1"/>
          <p:nvPr/>
        </p:nvSpPr>
        <p:spPr>
          <a:xfrm>
            <a:off x="609599" y="1245503"/>
            <a:ext cx="4688707" cy="2456810"/>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000" b="0" u="none" strike="noStrike" dirty="0">
                <a:solidFill>
                  <a:srgbClr val="000000"/>
                </a:solidFill>
                <a:uFillTx/>
                <a:latin typeface="Coolvetica"/>
                <a:ea typeface="Microsoft YaHei"/>
              </a:rPr>
              <a:t>Filtered and idealized images</a:t>
            </a:r>
          </a:p>
          <a:p>
            <a:pPr marL="285750" indent="-285750">
              <a:spcAft>
                <a:spcPts val="1200"/>
              </a:spcAft>
              <a:buFont typeface="Wingdings" panose="05000000000000000000" pitchFamily="2" charset="2"/>
              <a:buChar char="§"/>
            </a:pPr>
            <a:r>
              <a:rPr lang="en-US" sz="2000" b="0" u="none" strike="noStrike" dirty="0">
                <a:solidFill>
                  <a:srgbClr val="000000"/>
                </a:solidFill>
                <a:uFillTx/>
                <a:latin typeface="Coolvetica"/>
                <a:ea typeface="Microsoft YaHei"/>
              </a:rPr>
              <a:t>Fitness influencers and unattainable models</a:t>
            </a:r>
          </a:p>
          <a:p>
            <a:pPr marL="285750" indent="-285750">
              <a:spcAft>
                <a:spcPts val="1200"/>
              </a:spcAft>
              <a:buFont typeface="Wingdings" panose="05000000000000000000" pitchFamily="2" charset="2"/>
              <a:buChar char="§"/>
            </a:pPr>
            <a:r>
              <a:rPr lang="en-US" sz="2000" b="0" u="none" strike="noStrike" dirty="0">
                <a:solidFill>
                  <a:srgbClr val="000000"/>
                </a:solidFill>
                <a:uFillTx/>
                <a:latin typeface="Coolvetica"/>
                <a:ea typeface="Microsoft YaHei"/>
              </a:rPr>
              <a:t>Likes and comments as a measure of value</a:t>
            </a:r>
          </a:p>
          <a:p>
            <a:pPr marL="285750" indent="-285750">
              <a:spcAft>
                <a:spcPts val="1200"/>
              </a:spcAft>
              <a:buFont typeface="Wingdings" panose="05000000000000000000" pitchFamily="2" charset="2"/>
              <a:buChar char="§"/>
            </a:pPr>
            <a:r>
              <a:rPr lang="en-US" sz="2000" b="0" u="none" strike="noStrike" dirty="0">
                <a:solidFill>
                  <a:srgbClr val="000000"/>
                </a:solidFill>
                <a:uFillTx/>
                <a:latin typeface="Coolvetica"/>
                <a:ea typeface="Microsoft YaHei"/>
              </a:rPr>
              <a:t>Constant “body check” and insecurity</a:t>
            </a:r>
            <a:endParaRPr lang="en-US" sz="20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929D2860-B1B5-7CD9-3243-F7A40946D0A7}"/>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The Digital Mirror</a:t>
            </a:r>
          </a:p>
        </p:txBody>
      </p:sp>
      <p:pic>
        <p:nvPicPr>
          <p:cNvPr id="11" name="Immagine 10" descr="Immagine che contiene testo, persona, muscolo, uomo&#10;&#10;Il contenuto generato dall'IA potrebbe non essere corretto.">
            <a:extLst>
              <a:ext uri="{FF2B5EF4-FFF2-40B4-BE49-F238E27FC236}">
                <a16:creationId xmlns:a16="http://schemas.microsoft.com/office/drawing/2014/main" id="{C362F274-DB18-1024-FF2E-B14B14F3612B}"/>
              </a:ext>
            </a:extLst>
          </p:cNvPr>
          <p:cNvPicPr>
            <a:picLocks noChangeAspect="1"/>
          </p:cNvPicPr>
          <p:nvPr/>
        </p:nvPicPr>
        <p:blipFill>
          <a:blip r:embed="rId5" cstate="print">
            <a:extLst>
              <a:ext uri="{28A0092B-C50C-407E-A947-70E740481C1C}">
                <a14:useLocalDpi xmlns:a14="http://schemas.microsoft.com/office/drawing/2010/main" val="0"/>
              </a:ext>
            </a:extLst>
          </a:blip>
          <a:srcRect t="6321" b="9491"/>
          <a:stretch/>
        </p:blipFill>
        <p:spPr>
          <a:xfrm>
            <a:off x="8597437" y="121258"/>
            <a:ext cx="1252415" cy="2292348"/>
          </a:xfrm>
          <a:prstGeom prst="rect">
            <a:avLst/>
          </a:prstGeom>
        </p:spPr>
      </p:pic>
      <p:pic>
        <p:nvPicPr>
          <p:cNvPr id="7" name="Immagine 6" descr="Immagine che contiene testo, uomo, persona, muscolo&#10;&#10;Il contenuto generato dall'IA potrebbe non essere corretto.">
            <a:extLst>
              <a:ext uri="{FF2B5EF4-FFF2-40B4-BE49-F238E27FC236}">
                <a16:creationId xmlns:a16="http://schemas.microsoft.com/office/drawing/2014/main" id="{CF5B4A0F-36D3-49C7-92A9-A1F80FD44303}"/>
              </a:ext>
            </a:extLst>
          </p:cNvPr>
          <p:cNvPicPr>
            <a:picLocks noChangeAspect="1"/>
          </p:cNvPicPr>
          <p:nvPr/>
        </p:nvPicPr>
        <p:blipFill>
          <a:blip r:embed="rId6" cstate="print">
            <a:extLst>
              <a:ext uri="{28A0092B-C50C-407E-A947-70E740481C1C}">
                <a14:useLocalDpi xmlns:a14="http://schemas.microsoft.com/office/drawing/2010/main" val="0"/>
              </a:ext>
            </a:extLst>
          </a:blip>
          <a:srcRect t="6388" b="9323"/>
          <a:stretch/>
        </p:blipFill>
        <p:spPr>
          <a:xfrm>
            <a:off x="7425773" y="927412"/>
            <a:ext cx="1366454" cy="2504085"/>
          </a:xfrm>
          <a:prstGeom prst="rect">
            <a:avLst/>
          </a:prstGeom>
        </p:spPr>
      </p:pic>
      <p:pic>
        <p:nvPicPr>
          <p:cNvPr id="9" name="Immagine 8" descr="Immagine che contiene testo, uomo, schermata, persona&#10;&#10;Il contenuto generato dall'IA potrebbe non essere corretto.">
            <a:extLst>
              <a:ext uri="{FF2B5EF4-FFF2-40B4-BE49-F238E27FC236}">
                <a16:creationId xmlns:a16="http://schemas.microsoft.com/office/drawing/2014/main" id="{6B20CF48-8CEB-6C77-89E5-BD9438A6C66C}"/>
              </a:ext>
            </a:extLst>
          </p:cNvPr>
          <p:cNvPicPr>
            <a:picLocks noChangeAspect="1"/>
          </p:cNvPicPr>
          <p:nvPr/>
        </p:nvPicPr>
        <p:blipFill>
          <a:blip r:embed="rId7" cstate="print">
            <a:extLst>
              <a:ext uri="{28A0092B-C50C-407E-A947-70E740481C1C}">
                <a14:useLocalDpi xmlns:a14="http://schemas.microsoft.com/office/drawing/2010/main" val="0"/>
              </a:ext>
            </a:extLst>
          </a:blip>
          <a:srcRect t="5655" b="8852"/>
          <a:stretch/>
        </p:blipFill>
        <p:spPr>
          <a:xfrm>
            <a:off x="6603312" y="121258"/>
            <a:ext cx="1182664" cy="2198267"/>
          </a:xfrm>
          <a:prstGeom prst="rect">
            <a:avLst/>
          </a:prstGeom>
        </p:spPr>
      </p:pic>
      <p:sp>
        <p:nvSpPr>
          <p:cNvPr id="3" name="CuadroTexto 22">
            <a:extLst>
              <a:ext uri="{FF2B5EF4-FFF2-40B4-BE49-F238E27FC236}">
                <a16:creationId xmlns:a16="http://schemas.microsoft.com/office/drawing/2014/main" id="{93D31DE0-C122-65E0-D25E-9E89A0B3DD6F}"/>
              </a:ext>
            </a:extLst>
          </p:cNvPr>
          <p:cNvSpPr txBox="1"/>
          <p:nvPr/>
        </p:nvSpPr>
        <p:spPr>
          <a:xfrm>
            <a:off x="1863652" y="3902969"/>
            <a:ext cx="8496344" cy="914400"/>
          </a:xfrm>
          <a:prstGeom prst="rect">
            <a:avLst/>
          </a:prstGeom>
          <a:noFill/>
          <a:ln w="0">
            <a:noFill/>
          </a:ln>
        </p:spPr>
        <p:txBody>
          <a:bodyPr lIns="90000" tIns="45000" rIns="90000" bIns="45000" anchor="t">
            <a:noAutofit/>
          </a:bodyPr>
          <a:lstStyle/>
          <a:p>
            <a:r>
              <a:rPr lang="en-US" sz="2400" b="0" u="none" strike="noStrike" dirty="0">
                <a:solidFill>
                  <a:srgbClr val="E98E24"/>
                </a:solidFill>
                <a:uFillTx/>
                <a:latin typeface="Coolvetica"/>
              </a:rPr>
              <a:t>Social media is a platform for people to spread lies about themselves</a:t>
            </a:r>
          </a:p>
        </p:txBody>
      </p:sp>
      <p:sp>
        <p:nvSpPr>
          <p:cNvPr id="4" name="CuadroTexto 23">
            <a:extLst>
              <a:ext uri="{FF2B5EF4-FFF2-40B4-BE49-F238E27FC236}">
                <a16:creationId xmlns:a16="http://schemas.microsoft.com/office/drawing/2014/main" id="{207ED7AB-636C-4CA5-AA25-04DF0F078F91}"/>
              </a:ext>
            </a:extLst>
          </p:cNvPr>
          <p:cNvSpPr txBox="1"/>
          <p:nvPr/>
        </p:nvSpPr>
        <p:spPr>
          <a:xfrm>
            <a:off x="7946638" y="4430608"/>
            <a:ext cx="1175187" cy="386761"/>
          </a:xfrm>
          <a:prstGeom prst="rect">
            <a:avLst/>
          </a:prstGeom>
          <a:noFill/>
          <a:ln w="0">
            <a:noFill/>
          </a:ln>
        </p:spPr>
        <p:txBody>
          <a:bodyPr lIns="90000" tIns="45000" rIns="90000" bIns="45000" anchor="t">
            <a:noAutofit/>
          </a:bodyPr>
          <a:lstStyle/>
          <a:p>
            <a:r>
              <a:rPr lang="en-US" b="0" i="1" u="none" strike="noStrike" dirty="0">
                <a:solidFill>
                  <a:srgbClr val="000000"/>
                </a:solidFill>
                <a:uFillTx/>
                <a:latin typeface="Coolvetica"/>
              </a:rPr>
              <a:t>L.G. Davis</a:t>
            </a:r>
          </a:p>
        </p:txBody>
      </p:sp>
      <p:pic>
        <p:nvPicPr>
          <p:cNvPr id="26626" name="Picture 2" descr="cartoon quotation marks 12352676 Vector Art at Vecteezy">
            <a:extLst>
              <a:ext uri="{FF2B5EF4-FFF2-40B4-BE49-F238E27FC236}">
                <a16:creationId xmlns:a16="http://schemas.microsoft.com/office/drawing/2014/main" id="{B1ED0DE9-6821-2740-84B5-EE71F529DF94}"/>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r="59235" b="46805"/>
          <a:stretch/>
        </p:blipFill>
        <p:spPr bwMode="auto">
          <a:xfrm>
            <a:off x="1550579" y="3912098"/>
            <a:ext cx="313073" cy="207679"/>
          </a:xfrm>
          <a:prstGeom prst="rect">
            <a:avLst/>
          </a:prstGeom>
          <a:noFill/>
          <a:extLst>
            <a:ext uri="{909E8E84-426E-40DD-AFC4-6F175D3DCCD1}">
              <a14:hiddenFill xmlns:a14="http://schemas.microsoft.com/office/drawing/2010/main">
                <a:solidFill>
                  <a:srgbClr val="FFFFFF"/>
                </a:solidFill>
              </a14:hiddenFill>
            </a:ext>
          </a:extLst>
        </p:spPr>
      </p:pic>
      <p:pic>
        <p:nvPicPr>
          <p:cNvPr id="26628" name="Picture 4" descr="cartoon quotation marks 12352676 Vector Art at Vecteezy">
            <a:extLst>
              <a:ext uri="{FF2B5EF4-FFF2-40B4-BE49-F238E27FC236}">
                <a16:creationId xmlns:a16="http://schemas.microsoft.com/office/drawing/2014/main" id="{F01D0D15-1279-ACFE-B8A3-8CC9B510DF00}"/>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48162" t="45144"/>
          <a:stretch/>
        </p:blipFill>
        <p:spPr bwMode="auto">
          <a:xfrm>
            <a:off x="3420265" y="4525948"/>
            <a:ext cx="366838" cy="197340"/>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11" descr="Immagine che contiene testo, schermata, vestiti, Viso umano&#10;&#10;Il contenuto generato dall'IA potrebbe non essere corretto.">
            <a:extLst>
              <a:ext uri="{FF2B5EF4-FFF2-40B4-BE49-F238E27FC236}">
                <a16:creationId xmlns:a16="http://schemas.microsoft.com/office/drawing/2014/main" id="{C302926A-41C9-DE36-CDE5-9F766D037780}"/>
              </a:ext>
            </a:extLst>
          </p:cNvPr>
          <p:cNvPicPr>
            <a:picLocks noChangeAspect="1"/>
          </p:cNvPicPr>
          <p:nvPr/>
        </p:nvPicPr>
        <p:blipFill>
          <a:blip r:embed="rId10" cstate="print">
            <a:extLst>
              <a:ext uri="{28A0092B-C50C-407E-A947-70E740481C1C}">
                <a14:useLocalDpi xmlns:a14="http://schemas.microsoft.com/office/drawing/2010/main" val="0"/>
              </a:ext>
            </a:extLst>
          </a:blip>
          <a:srcRect t="15046" b="10254"/>
          <a:stretch/>
        </p:blipFill>
        <p:spPr>
          <a:xfrm>
            <a:off x="4847138" y="128079"/>
            <a:ext cx="1366454" cy="2219218"/>
          </a:xfrm>
          <a:prstGeom prst="rect">
            <a:avLst/>
          </a:prstGeom>
        </p:spPr>
      </p:pic>
      <p:pic>
        <p:nvPicPr>
          <p:cNvPr id="14" name="Immagine 13" descr="Immagine che contiene testo, schermata, persona, Gomito&#10;&#10;Il contenuto generato dall'IA potrebbe non essere corretto.">
            <a:extLst>
              <a:ext uri="{FF2B5EF4-FFF2-40B4-BE49-F238E27FC236}">
                <a16:creationId xmlns:a16="http://schemas.microsoft.com/office/drawing/2014/main" id="{4E2B1EA9-0046-3CF8-7901-D34BF839ED23}"/>
              </a:ext>
            </a:extLst>
          </p:cNvPr>
          <p:cNvPicPr>
            <a:picLocks noChangeAspect="1"/>
          </p:cNvPicPr>
          <p:nvPr/>
        </p:nvPicPr>
        <p:blipFill>
          <a:blip r:embed="rId11" cstate="print">
            <a:extLst>
              <a:ext uri="{28A0092B-C50C-407E-A947-70E740481C1C}">
                <a14:useLocalDpi xmlns:a14="http://schemas.microsoft.com/office/drawing/2010/main" val="0"/>
              </a:ext>
            </a:extLst>
          </a:blip>
          <a:srcRect t="14206" b="9967"/>
          <a:stretch/>
        </p:blipFill>
        <p:spPr>
          <a:xfrm>
            <a:off x="5638241" y="1531620"/>
            <a:ext cx="1389681" cy="2291023"/>
          </a:xfrm>
          <a:prstGeom prst="rect">
            <a:avLst/>
          </a:prstGeom>
        </p:spPr>
      </p:pic>
    </p:spTree>
    <p:extLst>
      <p:ext uri="{BB962C8B-B14F-4D97-AF65-F5344CB8AC3E}">
        <p14:creationId xmlns:p14="http://schemas.microsoft.com/office/powerpoint/2010/main" val="10263510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2E20EE-B670-D5E0-2687-1E08C1DEC513}"/>
            </a:ext>
          </a:extLst>
        </p:cNvPr>
        <p:cNvGrpSpPr/>
        <p:nvPr/>
      </p:nvGrpSpPr>
      <p:grpSpPr>
        <a:xfrm>
          <a:off x="0" y="0"/>
          <a:ext cx="0" cy="0"/>
          <a:chOff x="0" y="0"/>
          <a:chExt cx="0" cy="0"/>
        </a:xfrm>
      </p:grpSpPr>
      <p:pic>
        <p:nvPicPr>
          <p:cNvPr id="8196" name="Picture 4" descr="1,400+ Woman Measuring Waist Stock Illustrations, Royalty-Free Vector  Graphics &amp; Clip Art - iStock | Senior woman measuring waist, Overweight  woman measuring waist, Mature woman measuring waist">
            <a:extLst>
              <a:ext uri="{FF2B5EF4-FFF2-40B4-BE49-F238E27FC236}">
                <a16:creationId xmlns:a16="http://schemas.microsoft.com/office/drawing/2014/main" id="{C3E46B2A-206A-7865-6517-C9E6AD93843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9015" b="10941"/>
          <a:stretch/>
        </p:blipFill>
        <p:spPr bwMode="auto">
          <a:xfrm>
            <a:off x="6079960" y="2432554"/>
            <a:ext cx="2968348" cy="2368046"/>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Smiling boy child show muscles dream of becoming big and strong. Happy kid  imagine himself feeling strong and powerful. Vector illustration. 18776893  Vector Art at Vecteezy">
            <a:extLst>
              <a:ext uri="{FF2B5EF4-FFF2-40B4-BE49-F238E27FC236}">
                <a16:creationId xmlns:a16="http://schemas.microsoft.com/office/drawing/2014/main" id="{B22892C5-F40D-ADEC-C2CA-AA7037A685D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12521" y="345114"/>
            <a:ext cx="2873616" cy="1915744"/>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A50DF9F4-42F9-BD80-75D1-6466D33EF1CC}"/>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DC5FDD10-72C6-68E7-DCAE-8033451B485B}"/>
              </a:ext>
            </a:extLst>
          </p:cNvPr>
          <p:cNvPicPr/>
          <p:nvPr/>
        </p:nvPicPr>
        <p:blipFill>
          <a:blip r:embed="rId5"/>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88F80ECC-716C-E6F9-4CFE-6FBFEDE27E5C}"/>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E4EDFBDA-FF84-1778-769E-905E34E115D1}"/>
              </a:ext>
            </a:extLst>
          </p:cNvPr>
          <p:cNvPicPr/>
          <p:nvPr/>
        </p:nvPicPr>
        <p:blipFill>
          <a:blip r:embed="rId6"/>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83BB588A-30A6-CF77-FB7E-231E272C27AC}"/>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DE7FD2FB-6125-D494-6DFC-9303EDE9C56D}"/>
              </a:ext>
            </a:extLst>
          </p:cNvPr>
          <p:cNvSpPr txBox="1"/>
          <p:nvPr/>
        </p:nvSpPr>
        <p:spPr>
          <a:xfrm>
            <a:off x="872930" y="1086957"/>
            <a:ext cx="5628880" cy="1828800"/>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Girls: thin, smooth skin, proportionate curves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Boys: muscularity, strength, no fat</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Different pressure, same risks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Bigorexia as an emerging disorder in males!</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BCFC8AB3-00AE-E257-C31F-29ED105211C7}"/>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dirty="0">
                <a:solidFill>
                  <a:srgbClr val="E98E24"/>
                </a:solidFill>
                <a:latin typeface="Coolvetica"/>
              </a:rPr>
              <a:t>Boys vs. Girls: Different Pressure</a:t>
            </a:r>
            <a:endParaRPr lang="en-US" sz="2800" b="0" u="none" strike="noStrike" dirty="0">
              <a:solidFill>
                <a:srgbClr val="E98E24"/>
              </a:solidFill>
              <a:uFillTx/>
              <a:latin typeface="Coolvetica"/>
            </a:endParaRPr>
          </a:p>
        </p:txBody>
      </p:sp>
    </p:spTree>
    <p:extLst>
      <p:ext uri="{BB962C8B-B14F-4D97-AF65-F5344CB8AC3E}">
        <p14:creationId xmlns:p14="http://schemas.microsoft.com/office/powerpoint/2010/main" val="2748208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96403B-6584-9635-78BD-31293D19F197}"/>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A75A1F3B-76E6-02A6-B478-106ADBB83F2D}"/>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ndParaRPr>
          </a:p>
        </p:txBody>
      </p:sp>
      <p:pic>
        <p:nvPicPr>
          <p:cNvPr id="19" name="Imagen 18">
            <a:extLst>
              <a:ext uri="{FF2B5EF4-FFF2-40B4-BE49-F238E27FC236}">
                <a16:creationId xmlns:a16="http://schemas.microsoft.com/office/drawing/2014/main" id="{FD8C0DB8-3592-2B57-FC5E-38B0C4C25BBB}"/>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AEF32A5B-1647-7D3C-8025-F43FFBE0E209}"/>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ndParaRPr>
          </a:p>
        </p:txBody>
      </p:sp>
      <p:pic>
        <p:nvPicPr>
          <p:cNvPr id="22" name="Imagen 21">
            <a:extLst>
              <a:ext uri="{FF2B5EF4-FFF2-40B4-BE49-F238E27FC236}">
                <a16:creationId xmlns:a16="http://schemas.microsoft.com/office/drawing/2014/main" id="{E1488E50-D3B6-8DDE-0B7E-A8A984DDAE20}"/>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78B76B3F-9B33-C229-2624-1B6558636D1A}"/>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E98E24"/>
              </a:solidFill>
              <a:effectLst/>
              <a:uLnTx/>
              <a:uFillTx/>
              <a:latin typeface="Coolvetica"/>
            </a:endParaRPr>
          </a:p>
        </p:txBody>
      </p:sp>
      <p:sp>
        <p:nvSpPr>
          <p:cNvPr id="24" name="CuadroTexto 23">
            <a:extLst>
              <a:ext uri="{FF2B5EF4-FFF2-40B4-BE49-F238E27FC236}">
                <a16:creationId xmlns:a16="http://schemas.microsoft.com/office/drawing/2014/main" id="{F7B5C9BF-2BC6-28E5-DE7A-DC54023BF5A2}"/>
              </a:ext>
            </a:extLst>
          </p:cNvPr>
          <p:cNvSpPr txBox="1"/>
          <p:nvPr/>
        </p:nvSpPr>
        <p:spPr>
          <a:xfrm>
            <a:off x="856980" y="1086956"/>
            <a:ext cx="6711262" cy="2973211"/>
          </a:xfrm>
          <a:prstGeom prst="rect">
            <a:avLst/>
          </a:prstGeom>
          <a:noFill/>
          <a:ln w="0">
            <a:noFill/>
          </a:ln>
        </p:spPr>
        <p:txBody>
          <a:bodyPr lIns="90000" tIns="45000" rIns="90000" bIns="45000" anchor="t">
            <a:noAutofit/>
          </a:bodyPr>
          <a:lstStyle/>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Rapid bodily changes that are often experienced as ‘disharmonious</a:t>
            </a:r>
            <a:r>
              <a:rPr lang="en-US" sz="2400" dirty="0">
                <a:solidFill>
                  <a:srgbClr val="000000"/>
                </a:solidFill>
                <a:latin typeface="Coolvetica"/>
                <a:ea typeface="Microsoft YaHei"/>
              </a:rPr>
              <a:t>’</a:t>
            </a:r>
            <a:endParaRPr kumimoji="0" lang="en-US" sz="2400" b="0" i="0" u="none" strike="noStrike" kern="1200" cap="none" spc="0" normalizeH="0" baseline="0" noProof="0" dirty="0">
              <a:ln>
                <a:noFill/>
              </a:ln>
              <a:solidFill>
                <a:srgbClr val="000000"/>
              </a:solidFill>
              <a:effectLst/>
              <a:uLnTx/>
              <a:uFillTx/>
              <a:latin typeface="Coolvetica"/>
              <a:ea typeface="Microsoft YaHei"/>
            </a:endParaRP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Identity construction also through the body</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Increases comparison, decreases tolerance for frustration</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The body as a ‘battlefield’</a:t>
            </a:r>
            <a:endParaRPr kumimoji="0" lang="en-US" sz="2400" b="0" i="0" u="none" strike="noStrike" kern="1200" cap="none" spc="0" normalizeH="0" baseline="0" noProof="0" dirty="0">
              <a:ln>
                <a:noFill/>
              </a:ln>
              <a:solidFill>
                <a:srgbClr val="000000"/>
              </a:solidFill>
              <a:effectLst/>
              <a:uLnTx/>
              <a:uFillTx/>
              <a:latin typeface="Coolvetica"/>
            </a:endParaRPr>
          </a:p>
        </p:txBody>
      </p:sp>
      <p:sp>
        <p:nvSpPr>
          <p:cNvPr id="2" name="CuadroTexto 22">
            <a:extLst>
              <a:ext uri="{FF2B5EF4-FFF2-40B4-BE49-F238E27FC236}">
                <a16:creationId xmlns:a16="http://schemas.microsoft.com/office/drawing/2014/main" id="{A454907A-6F6B-2399-D80C-9F1B92A982D4}"/>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E98E24"/>
                </a:solidFill>
                <a:effectLst/>
                <a:uLnTx/>
                <a:uFillTx/>
                <a:latin typeface="Coolvetica"/>
              </a:rPr>
              <a:t>Adolescence: Identity and Body Storm</a:t>
            </a:r>
          </a:p>
        </p:txBody>
      </p:sp>
      <p:pic>
        <p:nvPicPr>
          <p:cNvPr id="9218" name="Picture 2" descr="120+ Body Dysmorphia Stock Illustrations, Royalty-Free Vector Graphics &amp;  Clip Art - iStock | Male body dysmorphia, Body dysmorphia man">
            <a:extLst>
              <a:ext uri="{FF2B5EF4-FFF2-40B4-BE49-F238E27FC236}">
                <a16:creationId xmlns:a16="http://schemas.microsoft.com/office/drawing/2014/main" id="{869E99DD-BD19-2FEE-2CD8-706340DF9DE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65400" y="2214"/>
            <a:ext cx="2514600" cy="2514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57321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E46BF0-2BB1-832F-8A58-0DD03BB93C1D}"/>
            </a:ext>
          </a:extLst>
        </p:cNvPr>
        <p:cNvGrpSpPr/>
        <p:nvPr/>
      </p:nvGrpSpPr>
      <p:grpSpPr>
        <a:xfrm>
          <a:off x="0" y="0"/>
          <a:ext cx="0" cy="0"/>
          <a:chOff x="0" y="0"/>
          <a:chExt cx="0" cy="0"/>
        </a:xfrm>
      </p:grpSpPr>
      <p:pic>
        <p:nvPicPr>
          <p:cNvPr id="10242" name="Picture 2" descr="50 Gym Quotes to Keep You Motivated During Workouts 2025">
            <a:extLst>
              <a:ext uri="{FF2B5EF4-FFF2-40B4-BE49-F238E27FC236}">
                <a16:creationId xmlns:a16="http://schemas.microsoft.com/office/drawing/2014/main" id="{D16A3FFE-8CED-1ED2-C098-CD822523D9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28707" y="1386917"/>
            <a:ext cx="5184030" cy="2903057"/>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2990CCD6-DFEC-E6DC-9534-D04F7BBD67B8}"/>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ndParaRPr>
          </a:p>
        </p:txBody>
      </p:sp>
      <p:pic>
        <p:nvPicPr>
          <p:cNvPr id="19" name="Imagen 18">
            <a:extLst>
              <a:ext uri="{FF2B5EF4-FFF2-40B4-BE49-F238E27FC236}">
                <a16:creationId xmlns:a16="http://schemas.microsoft.com/office/drawing/2014/main" id="{704E4F4A-DB30-037C-06CB-8A16D113D28E}"/>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641D9BED-6171-B0DA-9DA7-FA841A002C8B}"/>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ndParaRPr>
          </a:p>
        </p:txBody>
      </p:sp>
      <p:pic>
        <p:nvPicPr>
          <p:cNvPr id="22" name="Imagen 21">
            <a:extLst>
              <a:ext uri="{FF2B5EF4-FFF2-40B4-BE49-F238E27FC236}">
                <a16:creationId xmlns:a16="http://schemas.microsoft.com/office/drawing/2014/main" id="{47B9C538-7924-2193-8AF2-A127BD4D85BB}"/>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C664BF46-2DBC-AAA3-7CA6-F8DFD10E574F}"/>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E98E24"/>
              </a:solidFill>
              <a:effectLst/>
              <a:uLnTx/>
              <a:uFillTx/>
              <a:latin typeface="Coolvetica"/>
            </a:endParaRPr>
          </a:p>
        </p:txBody>
      </p:sp>
      <p:sp>
        <p:nvSpPr>
          <p:cNvPr id="24" name="CuadroTexto 23">
            <a:extLst>
              <a:ext uri="{FF2B5EF4-FFF2-40B4-BE49-F238E27FC236}">
                <a16:creationId xmlns:a16="http://schemas.microsoft.com/office/drawing/2014/main" id="{CF1CADD3-0BD4-381C-6E1B-A9369EA6F3EE}"/>
              </a:ext>
            </a:extLst>
          </p:cNvPr>
          <p:cNvSpPr txBox="1"/>
          <p:nvPr/>
        </p:nvSpPr>
        <p:spPr>
          <a:xfrm>
            <a:off x="856980" y="1086956"/>
            <a:ext cx="3619327" cy="3483931"/>
          </a:xfrm>
          <a:prstGeom prst="rect">
            <a:avLst/>
          </a:prstGeom>
          <a:noFill/>
          <a:ln w="0">
            <a:noFill/>
          </a:ln>
        </p:spPr>
        <p:txBody>
          <a:bodyPr lIns="90000" tIns="45000" rIns="90000" bIns="45000" anchor="t">
            <a:noAutofit/>
          </a:bodyPr>
          <a:lstStyle/>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lang="en-US" sz="2400" dirty="0">
                <a:solidFill>
                  <a:srgbClr val="000000"/>
                </a:solidFill>
                <a:latin typeface="Coolvetica"/>
                <a:ea typeface="Microsoft YaHei"/>
              </a:rPr>
              <a:t>‘</a:t>
            </a:r>
            <a:r>
              <a:rPr kumimoji="0" lang="en-US" sz="2400" b="0" i="0" u="none" strike="noStrike" kern="1200" cap="none" spc="0" normalizeH="0" baseline="0" noProof="0" dirty="0">
                <a:ln>
                  <a:noFill/>
                </a:ln>
                <a:solidFill>
                  <a:srgbClr val="000000"/>
                </a:solidFill>
                <a:effectLst/>
                <a:uLnTx/>
                <a:uFillTx/>
                <a:latin typeface="Coolvetica"/>
                <a:ea typeface="Microsoft YaHei"/>
              </a:rPr>
              <a:t>Working out is always good’ → not always true</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Overlap between health and appearance</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Aesthetics sold as wellness</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lang="en-US" sz="2400" dirty="0">
                <a:solidFill>
                  <a:srgbClr val="000000"/>
                </a:solidFill>
                <a:latin typeface="Coolvetica"/>
                <a:ea typeface="Microsoft YaHei"/>
              </a:rPr>
              <a:t>‘</a:t>
            </a:r>
            <a:r>
              <a:rPr kumimoji="0" lang="en-US" sz="2400" b="0" i="0" u="none" strike="noStrike" kern="1200" cap="none" spc="0" normalizeH="0" baseline="0" noProof="0" dirty="0">
                <a:ln>
                  <a:noFill/>
                </a:ln>
                <a:solidFill>
                  <a:srgbClr val="000000"/>
                </a:solidFill>
                <a:effectLst/>
                <a:uLnTx/>
                <a:uFillTx/>
                <a:latin typeface="Coolvetica"/>
                <a:ea typeface="Microsoft YaHei"/>
              </a:rPr>
              <a:t>No pain, no gain’: a mental trap</a:t>
            </a:r>
            <a:endParaRPr kumimoji="0" lang="en-US" sz="2400" b="0" i="0" u="none" strike="noStrike" kern="1200" cap="none" spc="0" normalizeH="0" baseline="0" noProof="0" dirty="0">
              <a:ln>
                <a:noFill/>
              </a:ln>
              <a:solidFill>
                <a:srgbClr val="000000"/>
              </a:solidFill>
              <a:effectLst/>
              <a:uLnTx/>
              <a:uFillTx/>
              <a:latin typeface="Coolvetica"/>
            </a:endParaRPr>
          </a:p>
        </p:txBody>
      </p:sp>
      <p:sp>
        <p:nvSpPr>
          <p:cNvPr id="2" name="CuadroTexto 22">
            <a:extLst>
              <a:ext uri="{FF2B5EF4-FFF2-40B4-BE49-F238E27FC236}">
                <a16:creationId xmlns:a16="http://schemas.microsoft.com/office/drawing/2014/main" id="{73FB6529-28E5-DFE0-A5C2-B6725851E575}"/>
              </a:ext>
            </a:extLst>
          </p:cNvPr>
          <p:cNvSpPr txBox="1"/>
          <p:nvPr/>
        </p:nvSpPr>
        <p:spPr>
          <a:xfrm>
            <a:off x="609599" y="497514"/>
            <a:ext cx="954981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E98E24"/>
                </a:solidFill>
                <a:effectLst/>
                <a:uLnTx/>
                <a:uFillTx/>
                <a:latin typeface="Coolvetica"/>
              </a:rPr>
              <a:t>Fitness and Body Dysmorphia: The Risk of a Wrong Message</a:t>
            </a:r>
          </a:p>
        </p:txBody>
      </p:sp>
    </p:spTree>
    <p:extLst>
      <p:ext uri="{BB962C8B-B14F-4D97-AF65-F5344CB8AC3E}">
        <p14:creationId xmlns:p14="http://schemas.microsoft.com/office/powerpoint/2010/main" val="5153100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994FB0-E131-B6F4-738D-CC0F58968C2D}"/>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08373424-5F81-7893-7997-5C1E8E6B42AE}"/>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F2939E65-5A9C-3801-CFA5-9D302B9B4601}"/>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11966B70-76AD-05FE-8515-C327D84B8530}"/>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30671D90-6CF9-A435-CE8B-FAEA08E19CA0}"/>
              </a:ext>
            </a:extLst>
          </p:cNvPr>
          <p:cNvPicPr/>
          <p:nvPr/>
        </p:nvPicPr>
        <p:blipFill>
          <a:blip r:embed="rId4"/>
          <a:stretch/>
        </p:blipFill>
        <p:spPr>
          <a:xfrm>
            <a:off x="8109000" y="5182560"/>
            <a:ext cx="1622880" cy="361440"/>
          </a:xfrm>
          <a:prstGeom prst="rect">
            <a:avLst/>
          </a:prstGeom>
          <a:noFill/>
          <a:ln w="0">
            <a:noFill/>
          </a:ln>
        </p:spPr>
      </p:pic>
      <p:sp>
        <p:nvSpPr>
          <p:cNvPr id="2" name="CuadroTexto 22">
            <a:extLst>
              <a:ext uri="{FF2B5EF4-FFF2-40B4-BE49-F238E27FC236}">
                <a16:creationId xmlns:a16="http://schemas.microsoft.com/office/drawing/2014/main" id="{D3DE430F-46CB-40BC-CD6B-29DF6856D12E}"/>
              </a:ext>
            </a:extLst>
          </p:cNvPr>
          <p:cNvSpPr txBox="1"/>
          <p:nvPr/>
        </p:nvSpPr>
        <p:spPr>
          <a:xfrm>
            <a:off x="5311875" y="1636858"/>
            <a:ext cx="3188278" cy="1836111"/>
          </a:xfrm>
          <a:prstGeom prst="rect">
            <a:avLst/>
          </a:prstGeom>
          <a:noFill/>
          <a:ln w="0">
            <a:noFill/>
          </a:ln>
        </p:spPr>
        <p:txBody>
          <a:bodyPr lIns="90000" tIns="45000" rIns="90000" bIns="45000" anchor="t">
            <a:noAutofit/>
          </a:bodyPr>
          <a:lstStyle/>
          <a:p>
            <a:r>
              <a:rPr lang="en-US" sz="3600" dirty="0">
                <a:solidFill>
                  <a:srgbClr val="E98E24"/>
                </a:solidFill>
                <a:latin typeface="Coolvetica"/>
              </a:rPr>
              <a:t>How to Recognize a BI Disorder</a:t>
            </a:r>
            <a:endParaRPr lang="en-US" sz="3600" b="0" u="none" strike="noStrike" dirty="0">
              <a:solidFill>
                <a:srgbClr val="E98E24"/>
              </a:solidFill>
              <a:uFillTx/>
              <a:latin typeface="Coolvetica"/>
            </a:endParaRPr>
          </a:p>
        </p:txBody>
      </p:sp>
      <p:sp>
        <p:nvSpPr>
          <p:cNvPr id="3" name="CuadroTexto 22">
            <a:extLst>
              <a:ext uri="{FF2B5EF4-FFF2-40B4-BE49-F238E27FC236}">
                <a16:creationId xmlns:a16="http://schemas.microsoft.com/office/drawing/2014/main" id="{8D56ACA0-C25C-DB6B-B1CE-308A90013FC8}"/>
              </a:ext>
            </a:extLst>
          </p:cNvPr>
          <p:cNvSpPr txBox="1"/>
          <p:nvPr/>
        </p:nvSpPr>
        <p:spPr>
          <a:xfrm>
            <a:off x="428624" y="-1159836"/>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When Discomfort is Before </a:t>
            </a:r>
            <a:r>
              <a:rPr lang="en-US" sz="2800" dirty="0">
                <a:solidFill>
                  <a:srgbClr val="E98E24"/>
                </a:solidFill>
                <a:latin typeface="Coolvetica"/>
              </a:rPr>
              <a:t>Y</a:t>
            </a:r>
            <a:r>
              <a:rPr lang="en-US" sz="2800" b="0" u="none" strike="noStrike" dirty="0">
                <a:solidFill>
                  <a:srgbClr val="E98E24"/>
                </a:solidFill>
                <a:uFillTx/>
                <a:latin typeface="Coolvetica"/>
              </a:rPr>
              <a:t>our Eyes</a:t>
            </a:r>
          </a:p>
        </p:txBody>
      </p:sp>
    </p:spTree>
    <p:extLst>
      <p:ext uri="{BB962C8B-B14F-4D97-AF65-F5344CB8AC3E}">
        <p14:creationId xmlns:p14="http://schemas.microsoft.com/office/powerpoint/2010/main" val="23977793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C79B4D-67B5-C0B6-F3EE-27AE02CFC826}"/>
            </a:ext>
          </a:extLst>
        </p:cNvPr>
        <p:cNvGrpSpPr/>
        <p:nvPr/>
      </p:nvGrpSpPr>
      <p:grpSpPr>
        <a:xfrm>
          <a:off x="0" y="0"/>
          <a:ext cx="0" cy="0"/>
          <a:chOff x="0" y="0"/>
          <a:chExt cx="0" cy="0"/>
        </a:xfrm>
      </p:grpSpPr>
      <p:pic>
        <p:nvPicPr>
          <p:cNvPr id="1028" name="Picture 4" descr="People look in mirror. Cartoon characters seeing reflections">
            <a:extLst>
              <a:ext uri="{FF2B5EF4-FFF2-40B4-BE49-F238E27FC236}">
                <a16:creationId xmlns:a16="http://schemas.microsoft.com/office/drawing/2014/main" id="{140A5E3A-82FE-55EA-DE4C-E9EAB7E7B69C}"/>
              </a:ext>
            </a:extLst>
          </p:cNvPr>
          <p:cNvPicPr>
            <a:picLocks noChangeAspect="1" noChangeArrowheads="1"/>
          </p:cNvPicPr>
          <p:nvPr/>
        </p:nvPicPr>
        <p:blipFill>
          <a:blip r:embed="rId3">
            <a:alphaModFix amt="20000"/>
            <a:extLst>
              <a:ext uri="{28A0092B-C50C-407E-A947-70E740481C1C}">
                <a14:useLocalDpi xmlns:a14="http://schemas.microsoft.com/office/drawing/2010/main" val="0"/>
              </a:ext>
            </a:extLst>
          </a:blip>
          <a:srcRect/>
          <a:stretch>
            <a:fillRect/>
          </a:stretch>
        </p:blipFill>
        <p:spPr bwMode="auto">
          <a:xfrm>
            <a:off x="1227282" y="133830"/>
            <a:ext cx="7458075" cy="4972050"/>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8C0E1740-71BC-7C48-0926-C0D1A03B3E41}"/>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ndParaRPr>
          </a:p>
        </p:txBody>
      </p:sp>
      <p:pic>
        <p:nvPicPr>
          <p:cNvPr id="19" name="Imagen 18">
            <a:extLst>
              <a:ext uri="{FF2B5EF4-FFF2-40B4-BE49-F238E27FC236}">
                <a16:creationId xmlns:a16="http://schemas.microsoft.com/office/drawing/2014/main" id="{E7E2D13C-79FE-3BA5-2BF8-1E82154AD478}"/>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56F4876A-FA36-85DC-4BB4-F2D52FE7E751}"/>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ndParaRPr>
          </a:p>
        </p:txBody>
      </p:sp>
      <p:pic>
        <p:nvPicPr>
          <p:cNvPr id="22" name="Imagen 21">
            <a:extLst>
              <a:ext uri="{FF2B5EF4-FFF2-40B4-BE49-F238E27FC236}">
                <a16:creationId xmlns:a16="http://schemas.microsoft.com/office/drawing/2014/main" id="{C088FD0A-CC45-D416-6807-2CA4947233C7}"/>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B4137840-7D28-CE4B-8A2D-6F9B256247C1}"/>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E98E24"/>
              </a:solidFill>
              <a:effectLst/>
              <a:uLnTx/>
              <a:uFillTx/>
              <a:latin typeface="Coolvetica"/>
            </a:endParaRPr>
          </a:p>
        </p:txBody>
      </p:sp>
      <p:sp>
        <p:nvSpPr>
          <p:cNvPr id="24" name="CuadroTexto 23">
            <a:extLst>
              <a:ext uri="{FF2B5EF4-FFF2-40B4-BE49-F238E27FC236}">
                <a16:creationId xmlns:a16="http://schemas.microsoft.com/office/drawing/2014/main" id="{1BDEC54F-DA8B-0E52-F774-FDE15D464D5E}"/>
              </a:ext>
            </a:extLst>
          </p:cNvPr>
          <p:cNvSpPr txBox="1"/>
          <p:nvPr/>
        </p:nvSpPr>
        <p:spPr>
          <a:xfrm>
            <a:off x="856980" y="1086956"/>
            <a:ext cx="8193502" cy="2920923"/>
          </a:xfrm>
          <a:prstGeom prst="rect">
            <a:avLst/>
          </a:prstGeom>
          <a:noFill/>
          <a:ln w="0">
            <a:noFill/>
          </a:ln>
        </p:spPr>
        <p:txBody>
          <a:bodyPr lIns="90000" tIns="45000" rIns="90000" bIns="45000" anchor="t">
            <a:noAutofit/>
          </a:bodyPr>
          <a:lstStyle/>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lang="en-US" sz="2400" dirty="0">
                <a:solidFill>
                  <a:srgbClr val="000000"/>
                </a:solidFill>
                <a:latin typeface="Coolvetica"/>
                <a:ea typeface="Microsoft YaHei"/>
              </a:rPr>
              <a:t>Learn what body image is and how it is influenced</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lang="en-US" sz="2400" dirty="0">
                <a:solidFill>
                  <a:srgbClr val="000000"/>
                </a:solidFill>
                <a:latin typeface="Coolvetica"/>
                <a:ea typeface="Microsoft YaHei"/>
              </a:rPr>
              <a:t>Recognize, understand, and appropriately support youths struggling with a Body Image (BI) disorder</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lang="en-US" sz="2400" dirty="0">
                <a:solidFill>
                  <a:srgbClr val="000000"/>
                </a:solidFill>
                <a:latin typeface="Coolvetica"/>
                <a:ea typeface="Microsoft YaHei"/>
              </a:rPr>
              <a:t>Learn what to look for and how to listen to</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lang="en-US" sz="2400" dirty="0">
                <a:solidFill>
                  <a:srgbClr val="000000"/>
                </a:solidFill>
                <a:latin typeface="Coolvetica"/>
                <a:ea typeface="Microsoft YaHei"/>
              </a:rPr>
              <a:t>Know when and where to direct kids who need help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2400" b="0" i="0" u="none" strike="noStrike" kern="1200" cap="none" spc="0" normalizeH="0" baseline="0" noProof="0" dirty="0">
              <a:ln>
                <a:noFill/>
              </a:ln>
              <a:solidFill>
                <a:srgbClr val="000000"/>
              </a:solidFill>
              <a:effectLst/>
              <a:uLnTx/>
              <a:uFillTx/>
              <a:latin typeface="Coolvetica"/>
            </a:endParaRPr>
          </a:p>
        </p:txBody>
      </p:sp>
      <p:sp>
        <p:nvSpPr>
          <p:cNvPr id="2" name="CuadroTexto 22">
            <a:extLst>
              <a:ext uri="{FF2B5EF4-FFF2-40B4-BE49-F238E27FC236}">
                <a16:creationId xmlns:a16="http://schemas.microsoft.com/office/drawing/2014/main" id="{6E545BB8-D29F-0531-61B7-6E2B690939F0}"/>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E98E24"/>
                </a:solidFill>
                <a:effectLst/>
                <a:uLnTx/>
                <a:uFillTx/>
                <a:latin typeface="Coolvetica"/>
              </a:rPr>
              <a:t>Learning Objectives</a:t>
            </a:r>
          </a:p>
        </p:txBody>
      </p:sp>
    </p:spTree>
    <p:extLst>
      <p:ext uri="{BB962C8B-B14F-4D97-AF65-F5344CB8AC3E}">
        <p14:creationId xmlns:p14="http://schemas.microsoft.com/office/powerpoint/2010/main" val="30307029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036F12-098E-8D1E-3497-1F2785A9F2FF}"/>
            </a:ext>
          </a:extLst>
        </p:cNvPr>
        <p:cNvGrpSpPr/>
        <p:nvPr/>
      </p:nvGrpSpPr>
      <p:grpSpPr>
        <a:xfrm>
          <a:off x="0" y="0"/>
          <a:ext cx="0" cy="0"/>
          <a:chOff x="0" y="0"/>
          <a:chExt cx="0" cy="0"/>
        </a:xfrm>
      </p:grpSpPr>
      <p:pic>
        <p:nvPicPr>
          <p:cNvPr id="8" name="Immagine 7" descr="Immagine che contiene disegno, clipart, illustrazione, schizzo&#10;&#10;Descrizione generata automaticamente">
            <a:extLst>
              <a:ext uri="{FF2B5EF4-FFF2-40B4-BE49-F238E27FC236}">
                <a16:creationId xmlns:a16="http://schemas.microsoft.com/office/drawing/2014/main" id="{4EA2F640-5B9F-4054-7968-091AE331BA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68558" y="196337"/>
            <a:ext cx="3236906" cy="5277875"/>
          </a:xfrm>
          <a:prstGeom prst="rect">
            <a:avLst/>
          </a:prstGeom>
        </p:spPr>
      </p:pic>
      <p:sp>
        <p:nvSpPr>
          <p:cNvPr id="18" name="Rectángulo 17">
            <a:extLst>
              <a:ext uri="{FF2B5EF4-FFF2-40B4-BE49-F238E27FC236}">
                <a16:creationId xmlns:a16="http://schemas.microsoft.com/office/drawing/2014/main" id="{815ED29B-656B-3863-83CF-912A6F57FFBB}"/>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BFC869B7-C6C5-E866-603C-EFE9A9ADD8E6}"/>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E827B6D4-7BEA-61D8-D047-F66D19B08FE8}"/>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3F0DAF33-1003-2CEB-8A58-F21ECEA73909}"/>
              </a:ext>
            </a:extLst>
          </p:cNvPr>
          <p:cNvPicPr/>
          <p:nvPr/>
        </p:nvPicPr>
        <p:blipFill>
          <a:blip r:embed="rId5"/>
          <a:stretch/>
        </p:blipFill>
        <p:spPr>
          <a:xfrm>
            <a:off x="8109000" y="5182560"/>
            <a:ext cx="1622880" cy="361440"/>
          </a:xfrm>
          <a:prstGeom prst="rect">
            <a:avLst/>
          </a:prstGeom>
          <a:noFill/>
          <a:ln w="0">
            <a:noFill/>
          </a:ln>
        </p:spPr>
      </p:pic>
      <p:sp>
        <p:nvSpPr>
          <p:cNvPr id="2" name="CuadroTexto 22">
            <a:extLst>
              <a:ext uri="{FF2B5EF4-FFF2-40B4-BE49-F238E27FC236}">
                <a16:creationId xmlns:a16="http://schemas.microsoft.com/office/drawing/2014/main" id="{BC204AF3-B713-02E7-46CE-AC2AB060754D}"/>
              </a:ext>
            </a:extLst>
          </p:cNvPr>
          <p:cNvSpPr txBox="1"/>
          <p:nvPr/>
        </p:nvSpPr>
        <p:spPr>
          <a:xfrm>
            <a:off x="5311875" y="1636858"/>
            <a:ext cx="3188278" cy="1836111"/>
          </a:xfrm>
          <a:prstGeom prst="rect">
            <a:avLst/>
          </a:prstGeom>
          <a:noFill/>
          <a:ln w="0">
            <a:noFill/>
          </a:ln>
        </p:spPr>
        <p:txBody>
          <a:bodyPr lIns="90000" tIns="45000" rIns="90000" bIns="45000" anchor="t">
            <a:noAutofit/>
          </a:bodyPr>
          <a:lstStyle/>
          <a:p>
            <a:r>
              <a:rPr lang="en-US" sz="3600" dirty="0">
                <a:solidFill>
                  <a:srgbClr val="E98E24"/>
                </a:solidFill>
                <a:latin typeface="Coolvetica"/>
              </a:rPr>
              <a:t>How to Recognize a BI Disorder</a:t>
            </a:r>
            <a:endParaRPr lang="en-US" sz="3600" b="0" u="none" strike="noStrike" dirty="0">
              <a:solidFill>
                <a:srgbClr val="E98E24"/>
              </a:solidFill>
              <a:uFillTx/>
              <a:latin typeface="Coolvetica"/>
            </a:endParaRPr>
          </a:p>
        </p:txBody>
      </p:sp>
      <p:pic>
        <p:nvPicPr>
          <p:cNvPr id="5" name="Immagine 4">
            <a:extLst>
              <a:ext uri="{FF2B5EF4-FFF2-40B4-BE49-F238E27FC236}">
                <a16:creationId xmlns:a16="http://schemas.microsoft.com/office/drawing/2014/main" id="{EA8A4C3A-ED98-FEFE-B673-18F8BB09A12D}"/>
              </a:ext>
            </a:extLst>
          </p:cNvPr>
          <p:cNvPicPr>
            <a:picLocks noChangeAspect="1"/>
          </p:cNvPicPr>
          <p:nvPr/>
        </p:nvPicPr>
        <p:blipFill>
          <a:blip r:embed="rId6"/>
          <a:stretch>
            <a:fillRect/>
          </a:stretch>
        </p:blipFill>
        <p:spPr>
          <a:xfrm>
            <a:off x="-4942672" y="802314"/>
            <a:ext cx="2726266" cy="3505200"/>
          </a:xfrm>
          <a:prstGeom prst="rect">
            <a:avLst/>
          </a:prstGeom>
        </p:spPr>
      </p:pic>
      <p:pic>
        <p:nvPicPr>
          <p:cNvPr id="7" name="Immagine 6" descr="Immagine che contiene persona, cielo, Viso umano, Fast food&#10;&#10;Il contenuto generato dall'IA potrebbe non essere corretto.">
            <a:extLst>
              <a:ext uri="{FF2B5EF4-FFF2-40B4-BE49-F238E27FC236}">
                <a16:creationId xmlns:a16="http://schemas.microsoft.com/office/drawing/2014/main" id="{6797FE07-CBFE-F04D-AAD0-0C9A3751C4AC}"/>
              </a:ext>
            </a:extLst>
          </p:cNvPr>
          <p:cNvPicPr>
            <a:picLocks noChangeAspect="1"/>
          </p:cNvPicPr>
          <p:nvPr/>
        </p:nvPicPr>
        <p:blipFill>
          <a:blip r:embed="rId7"/>
          <a:stretch>
            <a:fillRect/>
          </a:stretch>
        </p:blipFill>
        <p:spPr>
          <a:xfrm>
            <a:off x="13067468" y="802314"/>
            <a:ext cx="2755929" cy="3505200"/>
          </a:xfrm>
          <a:prstGeom prst="rect">
            <a:avLst/>
          </a:prstGeom>
        </p:spPr>
      </p:pic>
      <p:sp>
        <p:nvSpPr>
          <p:cNvPr id="3" name="CuadroTexto 22">
            <a:extLst>
              <a:ext uri="{FF2B5EF4-FFF2-40B4-BE49-F238E27FC236}">
                <a16:creationId xmlns:a16="http://schemas.microsoft.com/office/drawing/2014/main" id="{2587EFE4-3766-55DD-1E65-2CD250A0470C}"/>
              </a:ext>
            </a:extLst>
          </p:cNvPr>
          <p:cNvSpPr txBox="1"/>
          <p:nvPr/>
        </p:nvSpPr>
        <p:spPr>
          <a:xfrm>
            <a:off x="428624" y="-1159836"/>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When Discomfort is Before </a:t>
            </a:r>
            <a:r>
              <a:rPr lang="en-US" sz="2800" dirty="0">
                <a:solidFill>
                  <a:srgbClr val="E98E24"/>
                </a:solidFill>
                <a:latin typeface="Coolvetica"/>
              </a:rPr>
              <a:t>Y</a:t>
            </a:r>
            <a:r>
              <a:rPr lang="en-US" sz="2800" b="0" u="none" strike="noStrike" dirty="0">
                <a:solidFill>
                  <a:srgbClr val="E98E24"/>
                </a:solidFill>
                <a:uFillTx/>
                <a:latin typeface="Coolvetica"/>
              </a:rPr>
              <a:t>our Eyes</a:t>
            </a:r>
          </a:p>
        </p:txBody>
      </p:sp>
      <p:sp>
        <p:nvSpPr>
          <p:cNvPr id="6" name="CuadroTexto 23">
            <a:extLst>
              <a:ext uri="{FF2B5EF4-FFF2-40B4-BE49-F238E27FC236}">
                <a16:creationId xmlns:a16="http://schemas.microsoft.com/office/drawing/2014/main" id="{8BC0F004-FB04-AD2B-7214-DB3A8C2C7178}"/>
              </a:ext>
            </a:extLst>
          </p:cNvPr>
          <p:cNvSpPr txBox="1"/>
          <p:nvPr/>
        </p:nvSpPr>
        <p:spPr>
          <a:xfrm>
            <a:off x="856980" y="5794830"/>
            <a:ext cx="5429520" cy="2437293"/>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17 years old, visibly underweight</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Daily workout, no carbohydrates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She speaks proudly: "I'm determined"</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Family worried but helpless</a:t>
            </a:r>
            <a:endParaRPr lang="en-US" sz="2400" b="0" u="none" strike="noStrike" dirty="0">
              <a:solidFill>
                <a:srgbClr val="000000"/>
              </a:solidFill>
              <a:uFillTx/>
              <a:latin typeface="Coolvetica"/>
            </a:endParaRPr>
          </a:p>
        </p:txBody>
      </p:sp>
    </p:spTree>
    <p:extLst>
      <p:ext uri="{BB962C8B-B14F-4D97-AF65-F5344CB8AC3E}">
        <p14:creationId xmlns:p14="http://schemas.microsoft.com/office/powerpoint/2010/main" val="12536585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E20382-1202-5365-4269-0758165E824F}"/>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7E8525E5-82FA-D085-8407-65B8FC1F1E4F}"/>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4CE91E3A-F8EE-6CEC-A147-53CE450C9260}"/>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93DE86CD-F884-E66E-6EEF-B0086B2B3B68}"/>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52099B57-045A-691C-5356-D1341D24A8AC}"/>
              </a:ext>
            </a:extLst>
          </p:cNvPr>
          <p:cNvPicPr/>
          <p:nvPr/>
        </p:nvPicPr>
        <p:blipFill>
          <a:blip r:embed="rId4"/>
          <a:stretch/>
        </p:blipFill>
        <p:spPr>
          <a:xfrm>
            <a:off x="8109000" y="5182560"/>
            <a:ext cx="1622880" cy="361440"/>
          </a:xfrm>
          <a:prstGeom prst="rect">
            <a:avLst/>
          </a:prstGeom>
          <a:noFill/>
          <a:ln w="0">
            <a:noFill/>
          </a:ln>
        </p:spPr>
      </p:pic>
      <p:pic>
        <p:nvPicPr>
          <p:cNvPr id="5" name="Immagine 4">
            <a:extLst>
              <a:ext uri="{FF2B5EF4-FFF2-40B4-BE49-F238E27FC236}">
                <a16:creationId xmlns:a16="http://schemas.microsoft.com/office/drawing/2014/main" id="{CE827011-6995-D4C2-E5D4-71B33E9B3A2E}"/>
              </a:ext>
            </a:extLst>
          </p:cNvPr>
          <p:cNvPicPr>
            <a:picLocks noChangeAspect="1"/>
          </p:cNvPicPr>
          <p:nvPr/>
        </p:nvPicPr>
        <p:blipFill>
          <a:blip r:embed="rId5"/>
          <a:stretch>
            <a:fillRect/>
          </a:stretch>
        </p:blipFill>
        <p:spPr>
          <a:xfrm>
            <a:off x="-4942672" y="802314"/>
            <a:ext cx="2726266" cy="3505200"/>
          </a:xfrm>
          <a:prstGeom prst="rect">
            <a:avLst/>
          </a:prstGeom>
        </p:spPr>
      </p:pic>
      <p:sp>
        <p:nvSpPr>
          <p:cNvPr id="23" name="CuadroTexto 22">
            <a:extLst>
              <a:ext uri="{FF2B5EF4-FFF2-40B4-BE49-F238E27FC236}">
                <a16:creationId xmlns:a16="http://schemas.microsoft.com/office/drawing/2014/main" id="{3116C5A5-DC41-93DC-DA20-3914B7F74B8C}"/>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When Discomfort is Before </a:t>
            </a:r>
            <a:r>
              <a:rPr lang="en-US" sz="2800" dirty="0">
                <a:solidFill>
                  <a:srgbClr val="E98E24"/>
                </a:solidFill>
                <a:latin typeface="Coolvetica"/>
              </a:rPr>
              <a:t>Y</a:t>
            </a:r>
            <a:r>
              <a:rPr lang="en-US" sz="2800" b="0" u="none" strike="noStrike" dirty="0">
                <a:solidFill>
                  <a:srgbClr val="E98E24"/>
                </a:solidFill>
                <a:uFillTx/>
                <a:latin typeface="Coolvetica"/>
              </a:rPr>
              <a:t>our </a:t>
            </a:r>
            <a:r>
              <a:rPr lang="en-US" sz="2800" dirty="0">
                <a:solidFill>
                  <a:srgbClr val="E98E24"/>
                </a:solidFill>
                <a:latin typeface="Coolvetica"/>
              </a:rPr>
              <a:t>E</a:t>
            </a:r>
            <a:r>
              <a:rPr lang="en-US" sz="2800" b="0" u="none" strike="noStrike" dirty="0">
                <a:solidFill>
                  <a:srgbClr val="E98E24"/>
                </a:solidFill>
                <a:uFillTx/>
                <a:latin typeface="Coolvetica"/>
              </a:rPr>
              <a:t>yes</a:t>
            </a:r>
          </a:p>
        </p:txBody>
      </p:sp>
      <p:sp>
        <p:nvSpPr>
          <p:cNvPr id="24" name="CuadroTexto 23">
            <a:extLst>
              <a:ext uri="{FF2B5EF4-FFF2-40B4-BE49-F238E27FC236}">
                <a16:creationId xmlns:a16="http://schemas.microsoft.com/office/drawing/2014/main" id="{4F2594AB-5C42-AD4E-FD9F-5FABAA9D2282}"/>
              </a:ext>
            </a:extLst>
          </p:cNvPr>
          <p:cNvSpPr txBox="1"/>
          <p:nvPr/>
        </p:nvSpPr>
        <p:spPr>
          <a:xfrm>
            <a:off x="856980" y="1086956"/>
            <a:ext cx="5429520" cy="2437293"/>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17 years old, visibly underweight</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Daily workout, no carbohydrates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She speaks proudly: "I'm determined"</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Family worried but helpless</a:t>
            </a:r>
            <a:endParaRPr lang="en-US" sz="2400" b="0" u="none" strike="noStrike" dirty="0">
              <a:solidFill>
                <a:srgbClr val="000000"/>
              </a:solidFill>
              <a:uFillTx/>
              <a:latin typeface="Coolvetica"/>
            </a:endParaRPr>
          </a:p>
        </p:txBody>
      </p:sp>
      <p:sp>
        <p:nvSpPr>
          <p:cNvPr id="6" name="CuadroTexto 22">
            <a:extLst>
              <a:ext uri="{FF2B5EF4-FFF2-40B4-BE49-F238E27FC236}">
                <a16:creationId xmlns:a16="http://schemas.microsoft.com/office/drawing/2014/main" id="{4A66C836-A38E-876E-59CB-B91E8D4FD962}"/>
              </a:ext>
            </a:extLst>
          </p:cNvPr>
          <p:cNvSpPr txBox="1"/>
          <p:nvPr/>
        </p:nvSpPr>
        <p:spPr>
          <a:xfrm>
            <a:off x="5040000" y="-1100061"/>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When Muscle Becomes a Prison</a:t>
            </a:r>
          </a:p>
        </p:txBody>
      </p:sp>
      <p:sp>
        <p:nvSpPr>
          <p:cNvPr id="9" name="CuadroTexto 23">
            <a:extLst>
              <a:ext uri="{FF2B5EF4-FFF2-40B4-BE49-F238E27FC236}">
                <a16:creationId xmlns:a16="http://schemas.microsoft.com/office/drawing/2014/main" id="{6F350ED9-2358-3F70-C030-5ED2E06160FB}"/>
              </a:ext>
            </a:extLst>
          </p:cNvPr>
          <p:cNvSpPr txBox="1"/>
          <p:nvPr/>
        </p:nvSpPr>
        <p:spPr>
          <a:xfrm>
            <a:off x="3919379" y="5877585"/>
            <a:ext cx="5429520" cy="2437293"/>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21 years old, spends hours in the gym</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Eats only “clean”, counts proteins and kcal</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Uses “mild” supplements and </a:t>
            </a:r>
            <a:r>
              <a:rPr lang="en-US" sz="2400" b="0" u="none" strike="noStrike" dirty="0" err="1">
                <a:solidFill>
                  <a:srgbClr val="000000"/>
                </a:solidFill>
                <a:uFillTx/>
                <a:latin typeface="Coolvetica"/>
                <a:ea typeface="Microsoft YaHei"/>
              </a:rPr>
              <a:t>anabolics</a:t>
            </a:r>
            <a:endParaRPr lang="en-US" sz="2400" b="0" u="none" strike="noStrike" dirty="0">
              <a:solidFill>
                <a:srgbClr val="000000"/>
              </a:solidFill>
              <a:uFillTx/>
              <a:latin typeface="Coolvetica"/>
              <a:ea typeface="Microsoft YaHei"/>
            </a:endParaRP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Never feels old enough</a:t>
            </a:r>
            <a:endParaRPr lang="en-US" sz="2400" b="0" u="none" strike="noStrike" dirty="0">
              <a:solidFill>
                <a:srgbClr val="000000"/>
              </a:solidFill>
              <a:uFillTx/>
              <a:latin typeface="Coolvetica"/>
            </a:endParaRPr>
          </a:p>
        </p:txBody>
      </p:sp>
      <p:pic>
        <p:nvPicPr>
          <p:cNvPr id="3" name="Immagine 2" descr="Immagine che contiene disegno, clipart, illustrazione, schizzo&#10;&#10;Descrizione generata automaticamente">
            <a:extLst>
              <a:ext uri="{FF2B5EF4-FFF2-40B4-BE49-F238E27FC236}">
                <a16:creationId xmlns:a16="http://schemas.microsoft.com/office/drawing/2014/main" id="{6001081D-1FB5-E9F4-A820-AB2791CA411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03094" y="5697360"/>
            <a:ext cx="3236906" cy="5277875"/>
          </a:xfrm>
          <a:prstGeom prst="rect">
            <a:avLst/>
          </a:prstGeom>
        </p:spPr>
      </p:pic>
      <p:sp>
        <p:nvSpPr>
          <p:cNvPr id="4" name="CuadroTexto 22">
            <a:extLst>
              <a:ext uri="{FF2B5EF4-FFF2-40B4-BE49-F238E27FC236}">
                <a16:creationId xmlns:a16="http://schemas.microsoft.com/office/drawing/2014/main" id="{AB7F7724-EEE7-9F79-9FA6-5CA339334693}"/>
              </a:ext>
            </a:extLst>
          </p:cNvPr>
          <p:cNvSpPr txBox="1"/>
          <p:nvPr/>
        </p:nvSpPr>
        <p:spPr>
          <a:xfrm>
            <a:off x="5446411" y="7137881"/>
            <a:ext cx="3188278" cy="1836111"/>
          </a:xfrm>
          <a:prstGeom prst="rect">
            <a:avLst/>
          </a:prstGeom>
          <a:noFill/>
          <a:ln w="0">
            <a:noFill/>
          </a:ln>
        </p:spPr>
        <p:txBody>
          <a:bodyPr lIns="90000" tIns="45000" rIns="90000" bIns="45000" anchor="t">
            <a:noAutofit/>
          </a:bodyPr>
          <a:lstStyle/>
          <a:p>
            <a:r>
              <a:rPr lang="en-US" sz="3600" dirty="0">
                <a:solidFill>
                  <a:srgbClr val="E98E24"/>
                </a:solidFill>
                <a:latin typeface="Coolvetica"/>
              </a:rPr>
              <a:t>How to Recognize a BI Disorder</a:t>
            </a:r>
            <a:endParaRPr lang="en-US" sz="3600" b="0" u="none" strike="noStrike" dirty="0">
              <a:solidFill>
                <a:srgbClr val="E98E24"/>
              </a:solidFill>
              <a:uFillTx/>
              <a:latin typeface="Coolvetica"/>
            </a:endParaRPr>
          </a:p>
        </p:txBody>
      </p:sp>
      <p:pic>
        <p:nvPicPr>
          <p:cNvPr id="2" name="Immagine 1" descr="Immagine che contiene vestiti, persona, maglione, capispalla&#10;&#10;Il contenuto generato dall'IA potrebbe non essere corretto.">
            <a:extLst>
              <a:ext uri="{FF2B5EF4-FFF2-40B4-BE49-F238E27FC236}">
                <a16:creationId xmlns:a16="http://schemas.microsoft.com/office/drawing/2014/main" id="{9949D83A-BC83-EDE4-3A09-714CE1564EE4}"/>
              </a:ext>
            </a:extLst>
          </p:cNvPr>
          <p:cNvPicPr>
            <a:picLocks noChangeAspect="1"/>
          </p:cNvPicPr>
          <p:nvPr/>
        </p:nvPicPr>
        <p:blipFill>
          <a:blip r:embed="rId7"/>
          <a:stretch>
            <a:fillRect/>
          </a:stretch>
        </p:blipFill>
        <p:spPr>
          <a:xfrm>
            <a:off x="6828593" y="386538"/>
            <a:ext cx="2628666" cy="3942999"/>
          </a:xfrm>
          <a:prstGeom prst="rect">
            <a:avLst/>
          </a:prstGeom>
        </p:spPr>
      </p:pic>
      <p:sp>
        <p:nvSpPr>
          <p:cNvPr id="8" name="CasellaDiTesto 7">
            <a:extLst>
              <a:ext uri="{FF2B5EF4-FFF2-40B4-BE49-F238E27FC236}">
                <a16:creationId xmlns:a16="http://schemas.microsoft.com/office/drawing/2014/main" id="{836D9925-250E-E2B6-12D1-44815FB5C19B}"/>
              </a:ext>
            </a:extLst>
          </p:cNvPr>
          <p:cNvSpPr txBox="1"/>
          <p:nvPr/>
        </p:nvSpPr>
        <p:spPr>
          <a:xfrm>
            <a:off x="7081451" y="4072470"/>
            <a:ext cx="1238693" cy="461665"/>
          </a:xfrm>
          <a:prstGeom prst="rect">
            <a:avLst/>
          </a:prstGeom>
          <a:solidFill>
            <a:schemeClr val="bg1"/>
          </a:solidFill>
          <a:ln>
            <a:solidFill>
              <a:schemeClr val="tx1"/>
            </a:solidFill>
          </a:ln>
        </p:spPr>
        <p:txBody>
          <a:bodyPr wrap="square" rtlCol="0">
            <a:spAutoFit/>
          </a:bodyPr>
          <a:lstStyle/>
          <a:p>
            <a:pPr algn="ctr"/>
            <a:r>
              <a:rPr lang="it-IT" sz="2400" dirty="0">
                <a:latin typeface="Coolvetica"/>
              </a:rPr>
              <a:t>Sofia</a:t>
            </a:r>
            <a:endParaRPr lang="it-IT" dirty="0">
              <a:latin typeface="Coolvetica"/>
            </a:endParaRPr>
          </a:p>
        </p:txBody>
      </p:sp>
    </p:spTree>
    <p:extLst>
      <p:ext uri="{BB962C8B-B14F-4D97-AF65-F5344CB8AC3E}">
        <p14:creationId xmlns:p14="http://schemas.microsoft.com/office/powerpoint/2010/main" val="17642486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EE563B-7F21-5601-5508-8D1F7AFF66C0}"/>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05560FD6-27AC-1D5B-C145-57D24CA1B125}"/>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79306B8D-7803-98C5-0B52-3AF861D33278}"/>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5D462CE0-CD15-E5BF-E8EC-050B27BF45E1}"/>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98372D6B-6D8F-7BFA-B544-EFA71B2FA966}"/>
              </a:ext>
            </a:extLst>
          </p:cNvPr>
          <p:cNvPicPr/>
          <p:nvPr/>
        </p:nvPicPr>
        <p:blipFill>
          <a:blip r:embed="rId4"/>
          <a:stretch/>
        </p:blipFill>
        <p:spPr>
          <a:xfrm>
            <a:off x="8109000" y="5182560"/>
            <a:ext cx="1622880" cy="361440"/>
          </a:xfrm>
          <a:prstGeom prst="rect">
            <a:avLst/>
          </a:prstGeom>
          <a:noFill/>
          <a:ln w="0">
            <a:noFill/>
          </a:ln>
        </p:spPr>
      </p:pic>
      <p:pic>
        <p:nvPicPr>
          <p:cNvPr id="7" name="Immagine 6" descr="Immagine che contiene persona, cielo, Viso umano, Fast food&#10;&#10;Il contenuto generato dall'IA potrebbe non essere corretto.">
            <a:extLst>
              <a:ext uri="{FF2B5EF4-FFF2-40B4-BE49-F238E27FC236}">
                <a16:creationId xmlns:a16="http://schemas.microsoft.com/office/drawing/2014/main" id="{C4B06CE1-0BAB-D797-9368-1EB60D019325}"/>
              </a:ext>
            </a:extLst>
          </p:cNvPr>
          <p:cNvPicPr>
            <a:picLocks noChangeAspect="1"/>
          </p:cNvPicPr>
          <p:nvPr/>
        </p:nvPicPr>
        <p:blipFill>
          <a:blip r:embed="rId5"/>
          <a:stretch>
            <a:fillRect/>
          </a:stretch>
        </p:blipFill>
        <p:spPr>
          <a:xfrm>
            <a:off x="11857793" y="810726"/>
            <a:ext cx="2755929" cy="3505200"/>
          </a:xfrm>
          <a:prstGeom prst="rect">
            <a:avLst/>
          </a:prstGeom>
        </p:spPr>
      </p:pic>
      <p:sp>
        <p:nvSpPr>
          <p:cNvPr id="8" name="CuadroTexto 22">
            <a:extLst>
              <a:ext uri="{FF2B5EF4-FFF2-40B4-BE49-F238E27FC236}">
                <a16:creationId xmlns:a16="http://schemas.microsoft.com/office/drawing/2014/main" id="{9B3CEC5A-4DFE-E6F2-6E12-7DF095935B81}"/>
              </a:ext>
            </a:extLst>
          </p:cNvPr>
          <p:cNvSpPr txBox="1"/>
          <p:nvPr/>
        </p:nvSpPr>
        <p:spPr>
          <a:xfrm>
            <a:off x="5040000" y="438922"/>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When Muscle Becomes a Prison</a:t>
            </a:r>
          </a:p>
        </p:txBody>
      </p:sp>
      <p:sp>
        <p:nvSpPr>
          <p:cNvPr id="9" name="CuadroTexto 23">
            <a:extLst>
              <a:ext uri="{FF2B5EF4-FFF2-40B4-BE49-F238E27FC236}">
                <a16:creationId xmlns:a16="http://schemas.microsoft.com/office/drawing/2014/main" id="{0F4198BA-8735-976E-29E1-1798DA010D2B}"/>
              </a:ext>
            </a:extLst>
          </p:cNvPr>
          <p:cNvSpPr txBox="1"/>
          <p:nvPr/>
        </p:nvSpPr>
        <p:spPr>
          <a:xfrm>
            <a:off x="3919379" y="1449941"/>
            <a:ext cx="5429520" cy="2437293"/>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21 years old, spends hours in the gym</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Eats only </a:t>
            </a:r>
            <a:r>
              <a:rPr lang="en-US" sz="2400" dirty="0">
                <a:solidFill>
                  <a:srgbClr val="000000"/>
                </a:solidFill>
                <a:latin typeface="Coolvetica"/>
                <a:ea typeface="Microsoft YaHei"/>
              </a:rPr>
              <a:t>‘</a:t>
            </a:r>
            <a:r>
              <a:rPr lang="en-US" sz="2400" b="0" u="none" strike="noStrike" dirty="0">
                <a:solidFill>
                  <a:srgbClr val="000000"/>
                </a:solidFill>
                <a:uFillTx/>
                <a:latin typeface="Coolvetica"/>
                <a:ea typeface="Microsoft YaHei"/>
              </a:rPr>
              <a:t>healthy’ food, counts proteins and kcals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Uses ‘mild’ supplements and </a:t>
            </a:r>
            <a:r>
              <a:rPr lang="en-US" sz="2400" b="0" u="none" strike="noStrike" dirty="0" err="1">
                <a:solidFill>
                  <a:srgbClr val="000000"/>
                </a:solidFill>
                <a:uFillTx/>
                <a:latin typeface="Coolvetica"/>
                <a:ea typeface="Microsoft YaHei"/>
              </a:rPr>
              <a:t>anabolics</a:t>
            </a:r>
            <a:endParaRPr lang="en-US" sz="2400" b="0" u="none" strike="noStrike" dirty="0">
              <a:solidFill>
                <a:srgbClr val="000000"/>
              </a:solidFill>
              <a:uFillTx/>
              <a:latin typeface="Coolvetica"/>
              <a:ea typeface="Microsoft YaHei"/>
            </a:endParaRP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Never feels strong enough</a:t>
            </a:r>
            <a:endParaRPr lang="en-US" sz="2400" b="0" u="none" strike="noStrike" dirty="0">
              <a:solidFill>
                <a:srgbClr val="000000"/>
              </a:solidFill>
              <a:uFillTx/>
              <a:latin typeface="Coolvetica"/>
            </a:endParaRPr>
          </a:p>
        </p:txBody>
      </p:sp>
      <p:pic>
        <p:nvPicPr>
          <p:cNvPr id="2" name="Immagine 1" descr="Immagine che contiene muscolo, Petto, persona, Petto nudo&#10;&#10;Il contenuto generato dall'IA potrebbe non essere corretto.">
            <a:extLst>
              <a:ext uri="{FF2B5EF4-FFF2-40B4-BE49-F238E27FC236}">
                <a16:creationId xmlns:a16="http://schemas.microsoft.com/office/drawing/2014/main" id="{1F1EDC52-1AEB-905F-9934-69577FDAE7FC}"/>
              </a:ext>
            </a:extLst>
          </p:cNvPr>
          <p:cNvPicPr>
            <a:picLocks noChangeAspect="1"/>
          </p:cNvPicPr>
          <p:nvPr/>
        </p:nvPicPr>
        <p:blipFill>
          <a:blip r:embed="rId6"/>
          <a:stretch>
            <a:fillRect/>
          </a:stretch>
        </p:blipFill>
        <p:spPr>
          <a:xfrm>
            <a:off x="881415" y="760000"/>
            <a:ext cx="2370617" cy="3555925"/>
          </a:xfrm>
          <a:prstGeom prst="rect">
            <a:avLst/>
          </a:prstGeom>
        </p:spPr>
      </p:pic>
    </p:spTree>
    <p:extLst>
      <p:ext uri="{BB962C8B-B14F-4D97-AF65-F5344CB8AC3E}">
        <p14:creationId xmlns:p14="http://schemas.microsoft.com/office/powerpoint/2010/main" val="39318217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7F21E7-2BF7-6B60-2F06-775396C7AE3B}"/>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DA32BF1D-7468-374B-118F-F9441CEEC309}"/>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ndParaRPr>
          </a:p>
        </p:txBody>
      </p:sp>
      <p:pic>
        <p:nvPicPr>
          <p:cNvPr id="19" name="Imagen 18">
            <a:extLst>
              <a:ext uri="{FF2B5EF4-FFF2-40B4-BE49-F238E27FC236}">
                <a16:creationId xmlns:a16="http://schemas.microsoft.com/office/drawing/2014/main" id="{2D443D07-A9F6-B2EF-01B9-125BAED97422}"/>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5E5BB454-3824-8C06-B6B9-05D65C3EE16A}"/>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ndParaRPr>
          </a:p>
        </p:txBody>
      </p:sp>
      <p:pic>
        <p:nvPicPr>
          <p:cNvPr id="22" name="Imagen 21">
            <a:extLst>
              <a:ext uri="{FF2B5EF4-FFF2-40B4-BE49-F238E27FC236}">
                <a16:creationId xmlns:a16="http://schemas.microsoft.com/office/drawing/2014/main" id="{F60CF165-C616-25F9-07A4-BDAFC0F0C080}"/>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AA0765C1-15F1-2326-45E8-CABB36677526}"/>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E98E24"/>
              </a:solidFill>
              <a:effectLst/>
              <a:uLnTx/>
              <a:uFillTx/>
              <a:latin typeface="Coolvetica"/>
            </a:endParaRPr>
          </a:p>
        </p:txBody>
      </p:sp>
      <p:sp>
        <p:nvSpPr>
          <p:cNvPr id="24" name="CuadroTexto 23">
            <a:extLst>
              <a:ext uri="{FF2B5EF4-FFF2-40B4-BE49-F238E27FC236}">
                <a16:creationId xmlns:a16="http://schemas.microsoft.com/office/drawing/2014/main" id="{DFAFC0AC-872F-FC84-767C-5C20D06EF69D}"/>
              </a:ext>
            </a:extLst>
          </p:cNvPr>
          <p:cNvSpPr txBox="1"/>
          <p:nvPr/>
        </p:nvSpPr>
        <p:spPr>
          <a:xfrm>
            <a:off x="856980" y="1086957"/>
            <a:ext cx="5839961" cy="1828800"/>
          </a:xfrm>
          <a:prstGeom prst="rect">
            <a:avLst/>
          </a:prstGeom>
          <a:noFill/>
          <a:ln w="0">
            <a:noFill/>
          </a:ln>
        </p:spPr>
        <p:txBody>
          <a:bodyPr lIns="90000" tIns="45000" rIns="90000" bIns="45000" anchor="t">
            <a:noAutofit/>
          </a:bodyPr>
          <a:lstStyle/>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Obsessive Control</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Using the body to regulate emotions</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Low self-esteem masquerading as determination</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Identity hanging on weight/performance</a:t>
            </a:r>
            <a:endParaRPr kumimoji="0" lang="en-US" sz="2400" b="0" i="0" u="none" strike="noStrike" kern="1200" cap="none" spc="0" normalizeH="0" baseline="0" noProof="0" dirty="0">
              <a:ln>
                <a:noFill/>
              </a:ln>
              <a:solidFill>
                <a:srgbClr val="000000"/>
              </a:solidFill>
              <a:effectLst/>
              <a:uLnTx/>
              <a:uFillTx/>
              <a:latin typeface="Coolvetica"/>
            </a:endParaRPr>
          </a:p>
        </p:txBody>
      </p:sp>
      <p:sp>
        <p:nvSpPr>
          <p:cNvPr id="2" name="CuadroTexto 22">
            <a:extLst>
              <a:ext uri="{FF2B5EF4-FFF2-40B4-BE49-F238E27FC236}">
                <a16:creationId xmlns:a16="http://schemas.microsoft.com/office/drawing/2014/main" id="{76C52F71-772C-9B29-D6DB-7DD473C37DF1}"/>
              </a:ext>
            </a:extLst>
          </p:cNvPr>
          <p:cNvSpPr txBox="1"/>
          <p:nvPr/>
        </p:nvSpPr>
        <p:spPr>
          <a:xfrm>
            <a:off x="609598" y="497514"/>
            <a:ext cx="8651359"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E98E24"/>
                </a:solidFill>
                <a:effectLst/>
                <a:uLnTx/>
                <a:uFillTx/>
                <a:latin typeface="Coolvetica"/>
              </a:rPr>
              <a:t>Behind The Appearance, The Same Dynamic</a:t>
            </a:r>
          </a:p>
        </p:txBody>
      </p:sp>
      <p:pic>
        <p:nvPicPr>
          <p:cNvPr id="1026" name="Picture 2" descr="330+ Low Self Esteem Cartoon Stock Illustrations, Royalty-Free Vector  Graphics &amp; Clip Art - iStock">
            <a:extLst>
              <a:ext uri="{FF2B5EF4-FFF2-40B4-BE49-F238E27FC236}">
                <a16:creationId xmlns:a16="http://schemas.microsoft.com/office/drawing/2014/main" id="{74A2C6D4-9E56-18B9-E05B-5B0F992EBB4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00474" y="1649653"/>
            <a:ext cx="3017051" cy="23712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13102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B96C17-CE0E-9CE2-5E75-7DCAE6B714C4}"/>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38ECD7D4-17A2-B2B8-EADA-9F43805DDA7B}"/>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ndParaRPr>
          </a:p>
        </p:txBody>
      </p:sp>
      <p:pic>
        <p:nvPicPr>
          <p:cNvPr id="19" name="Imagen 18">
            <a:extLst>
              <a:ext uri="{FF2B5EF4-FFF2-40B4-BE49-F238E27FC236}">
                <a16:creationId xmlns:a16="http://schemas.microsoft.com/office/drawing/2014/main" id="{562FC106-586D-A203-48AF-19758517D333}"/>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4716D925-528F-0879-E365-69AF05614B82}"/>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ndParaRPr>
          </a:p>
        </p:txBody>
      </p:sp>
      <p:pic>
        <p:nvPicPr>
          <p:cNvPr id="22" name="Imagen 21">
            <a:extLst>
              <a:ext uri="{FF2B5EF4-FFF2-40B4-BE49-F238E27FC236}">
                <a16:creationId xmlns:a16="http://schemas.microsoft.com/office/drawing/2014/main" id="{1A8AB291-7133-7557-4925-D8ABB7B5A548}"/>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20463DE9-0A03-B9F9-EF26-F46DAC853796}"/>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E98E24"/>
              </a:solidFill>
              <a:effectLst/>
              <a:uLnTx/>
              <a:uFillTx/>
              <a:latin typeface="Coolvetica"/>
            </a:endParaRPr>
          </a:p>
        </p:txBody>
      </p:sp>
      <p:sp>
        <p:nvSpPr>
          <p:cNvPr id="24" name="CuadroTexto 23">
            <a:extLst>
              <a:ext uri="{FF2B5EF4-FFF2-40B4-BE49-F238E27FC236}">
                <a16:creationId xmlns:a16="http://schemas.microsoft.com/office/drawing/2014/main" id="{0F0E800F-FBEA-39DB-170B-CD7E60030ADD}"/>
              </a:ext>
            </a:extLst>
          </p:cNvPr>
          <p:cNvSpPr txBox="1"/>
          <p:nvPr/>
        </p:nvSpPr>
        <p:spPr>
          <a:xfrm>
            <a:off x="856980" y="1086956"/>
            <a:ext cx="3127646" cy="3686430"/>
          </a:xfrm>
          <a:prstGeom prst="rect">
            <a:avLst/>
          </a:prstGeom>
          <a:noFill/>
          <a:ln w="0">
            <a:noFill/>
          </a:ln>
        </p:spPr>
        <p:txBody>
          <a:bodyPr lIns="90000" tIns="45000" rIns="90000" bIns="45000" anchor="t">
            <a:noAutofit/>
          </a:bodyPr>
          <a:lstStyle/>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Apparently ‘normal’ clients</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Rigorous but </a:t>
            </a:r>
            <a:r>
              <a:rPr lang="en-US" sz="2400" dirty="0">
                <a:solidFill>
                  <a:srgbClr val="000000"/>
                </a:solidFill>
                <a:latin typeface="Coolvetica"/>
                <a:ea typeface="Microsoft YaHei"/>
              </a:rPr>
              <a:t>‘</a:t>
            </a:r>
            <a:r>
              <a:rPr kumimoji="0" lang="en-US" sz="2400" b="0" i="0" u="none" strike="noStrike" kern="1200" cap="none" spc="0" normalizeH="0" baseline="0" noProof="0" dirty="0">
                <a:ln>
                  <a:noFill/>
                </a:ln>
                <a:solidFill>
                  <a:srgbClr val="000000"/>
                </a:solidFill>
                <a:effectLst/>
                <a:uLnTx/>
                <a:uFillTx/>
                <a:latin typeface="Coolvetica"/>
                <a:ea typeface="Microsoft YaHei"/>
              </a:rPr>
              <a:t>healthy’ training</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Controlled diet, but ‘without excesses’</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Subtle and less visible behaviors</a:t>
            </a:r>
            <a:endParaRPr kumimoji="0" lang="en-US" sz="2400" b="0" i="0" u="none" strike="noStrike" kern="1200" cap="none" spc="0" normalizeH="0" baseline="0" noProof="0" dirty="0">
              <a:ln>
                <a:noFill/>
              </a:ln>
              <a:solidFill>
                <a:srgbClr val="000000"/>
              </a:solidFill>
              <a:effectLst/>
              <a:uLnTx/>
              <a:uFillTx/>
              <a:latin typeface="Coolvetica"/>
            </a:endParaRPr>
          </a:p>
        </p:txBody>
      </p:sp>
      <p:sp>
        <p:nvSpPr>
          <p:cNvPr id="2" name="CuadroTexto 22">
            <a:extLst>
              <a:ext uri="{FF2B5EF4-FFF2-40B4-BE49-F238E27FC236}">
                <a16:creationId xmlns:a16="http://schemas.microsoft.com/office/drawing/2014/main" id="{0FE8DAC9-8398-2A7F-A8CD-A75770021676}"/>
              </a:ext>
            </a:extLst>
          </p:cNvPr>
          <p:cNvSpPr txBox="1"/>
          <p:nvPr/>
        </p:nvSpPr>
        <p:spPr>
          <a:xfrm>
            <a:off x="609599" y="497514"/>
            <a:ext cx="62110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E98E24"/>
                </a:solidFill>
                <a:effectLst/>
                <a:uLnTx/>
                <a:uFillTx/>
                <a:latin typeface="Coolvetica"/>
              </a:rPr>
              <a:t>A Silent Discomfort</a:t>
            </a:r>
          </a:p>
        </p:txBody>
      </p:sp>
      <p:pic>
        <p:nvPicPr>
          <p:cNvPr id="2052" name="Picture 4" descr="Iceberg Cartoon Images – Browse 23,682 Stock Photos, Vectors, and Video |  Adobe Stock">
            <a:extLst>
              <a:ext uri="{FF2B5EF4-FFF2-40B4-BE49-F238E27FC236}">
                <a16:creationId xmlns:a16="http://schemas.microsoft.com/office/drawing/2014/main" id="{AB1ADE76-E87C-B7F5-E794-503BD58E2C7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37026" y="600627"/>
            <a:ext cx="5486400"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53996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0817FD-8BBB-17FE-5367-E726014B6B5C}"/>
            </a:ext>
          </a:extLst>
        </p:cNvPr>
        <p:cNvGrpSpPr/>
        <p:nvPr/>
      </p:nvGrpSpPr>
      <p:grpSpPr>
        <a:xfrm>
          <a:off x="0" y="0"/>
          <a:ext cx="0" cy="0"/>
          <a:chOff x="0" y="0"/>
          <a:chExt cx="0" cy="0"/>
        </a:xfrm>
      </p:grpSpPr>
      <p:pic>
        <p:nvPicPr>
          <p:cNvPr id="3076" name="Picture 4" descr="Cartoon Halo Images - Free Download on Freepik">
            <a:extLst>
              <a:ext uri="{FF2B5EF4-FFF2-40B4-BE49-F238E27FC236}">
                <a16:creationId xmlns:a16="http://schemas.microsoft.com/office/drawing/2014/main" id="{7353D23E-D642-3446-6B3B-DB3DB8F18D0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36739" b="38548"/>
          <a:stretch/>
        </p:blipFill>
        <p:spPr bwMode="auto">
          <a:xfrm>
            <a:off x="6687795" y="802915"/>
            <a:ext cx="3250658" cy="611257"/>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9,332 Balanced Diet Cartoon Royalty-Free Images, Stock Photos &amp; Pictures |  Shutterstock">
            <a:extLst>
              <a:ext uri="{FF2B5EF4-FFF2-40B4-BE49-F238E27FC236}">
                <a16:creationId xmlns:a16="http://schemas.microsoft.com/office/drawing/2014/main" id="{9B5FE141-5EA5-D50D-67E4-D8CD0B72BF7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3854"/>
          <a:stretch/>
        </p:blipFill>
        <p:spPr bwMode="auto">
          <a:xfrm>
            <a:off x="6734549" y="1474696"/>
            <a:ext cx="3203904" cy="2366782"/>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67384044-30A0-8A63-BAEE-AD3CF4D98A12}"/>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536C2C5C-6791-8205-C140-9A6E0B2790F0}"/>
              </a:ext>
            </a:extLst>
          </p:cNvPr>
          <p:cNvPicPr/>
          <p:nvPr/>
        </p:nvPicPr>
        <p:blipFill>
          <a:blip r:embed="rId5"/>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89554B73-4DD1-3B09-368B-018131F78FC5}"/>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AC64520E-4622-AFF4-44F7-464B6A9395B3}"/>
              </a:ext>
            </a:extLst>
          </p:cNvPr>
          <p:cNvPicPr/>
          <p:nvPr/>
        </p:nvPicPr>
        <p:blipFill>
          <a:blip r:embed="rId6"/>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82804348-580F-509F-091E-7D70281193D5}"/>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6EABD227-187C-9B5C-96E2-94D580E0365F}"/>
              </a:ext>
            </a:extLst>
          </p:cNvPr>
          <p:cNvSpPr txBox="1"/>
          <p:nvPr/>
        </p:nvSpPr>
        <p:spPr>
          <a:xfrm>
            <a:off x="856980" y="1086957"/>
            <a:ext cx="6711262" cy="2440014"/>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“I only eat healthy foods” → orthorexia?</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“I can’t cheat, I feel bad”</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Avoidance of social moments with food</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Feeling guilty after an ‘out of control’ meal</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81D900C1-38B2-286F-A9D8-33C8CE96247C}"/>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Obsessions Masquerading as Discipline</a:t>
            </a:r>
          </a:p>
        </p:txBody>
      </p:sp>
    </p:spTree>
    <p:extLst>
      <p:ext uri="{BB962C8B-B14F-4D97-AF65-F5344CB8AC3E}">
        <p14:creationId xmlns:p14="http://schemas.microsoft.com/office/powerpoint/2010/main" val="16908681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79BB09-2C09-C428-FBE6-3D9B62D9D6D3}"/>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FBA47801-D908-C1FB-A4F7-E21B57731E80}"/>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6AE2F989-0F30-1FF9-9BE1-D381A733E478}"/>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3F08DB9C-0F0D-06D5-7A9D-2D0E86ECD1DE}"/>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0E03CBBD-0CBF-EC1E-E694-7E7C613FD03C}"/>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84368E00-3A5A-FF17-5AFB-A08BFB26CBFE}"/>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85E9D3D8-9336-444D-0A93-8D515B70FBCD}"/>
              </a:ext>
            </a:extLst>
          </p:cNvPr>
          <p:cNvSpPr txBox="1"/>
          <p:nvPr/>
        </p:nvSpPr>
        <p:spPr>
          <a:xfrm>
            <a:off x="5470459" y="1259514"/>
            <a:ext cx="4261421" cy="3324767"/>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Training even with fever or pain</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Anger or anxiety if you miss a day</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Obsessively planning sessions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Compensating for binges or ‘slip-ups</a:t>
            </a:r>
            <a:r>
              <a:rPr lang="en-US" sz="2400" dirty="0">
                <a:solidFill>
                  <a:srgbClr val="000000"/>
                </a:solidFill>
                <a:latin typeface="Coolvetica"/>
                <a:ea typeface="Microsoft YaHei"/>
              </a:rPr>
              <a:t>’</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35C7B875-EFD0-E5DF-2F8B-D2335A76EA92}"/>
              </a:ext>
            </a:extLst>
          </p:cNvPr>
          <p:cNvSpPr txBox="1"/>
          <p:nvPr/>
        </p:nvSpPr>
        <p:spPr>
          <a:xfrm>
            <a:off x="609598" y="497514"/>
            <a:ext cx="8056419"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When Physical Activity Becomes Compulsive</a:t>
            </a:r>
          </a:p>
        </p:txBody>
      </p:sp>
      <p:pic>
        <p:nvPicPr>
          <p:cNvPr id="4098" name="Picture 2" descr="21 Calendar Days Crossed Off Stock Videos, Footage, &amp; 4K Video Clips -  Getty Images">
            <a:extLst>
              <a:ext uri="{FF2B5EF4-FFF2-40B4-BE49-F238E27FC236}">
                <a16:creationId xmlns:a16="http://schemas.microsoft.com/office/drawing/2014/main" id="{5870D59D-6627-A2D8-B26D-B43760096BE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3230" y="1465086"/>
            <a:ext cx="4613479" cy="25950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48083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EC993A-12EB-537F-FC5C-86B8E9640389}"/>
            </a:ext>
          </a:extLst>
        </p:cNvPr>
        <p:cNvGrpSpPr/>
        <p:nvPr/>
      </p:nvGrpSpPr>
      <p:grpSpPr>
        <a:xfrm>
          <a:off x="0" y="0"/>
          <a:ext cx="0" cy="0"/>
          <a:chOff x="0" y="0"/>
          <a:chExt cx="0" cy="0"/>
        </a:xfrm>
      </p:grpSpPr>
      <p:pic>
        <p:nvPicPr>
          <p:cNvPr id="5122" name="Picture 2" descr="880+ Weighing Scales Funny Stock Illustrations, Royalty-Free Vector  Graphics &amp; Clip Art - iStock">
            <a:extLst>
              <a:ext uri="{FF2B5EF4-FFF2-40B4-BE49-F238E27FC236}">
                <a16:creationId xmlns:a16="http://schemas.microsoft.com/office/drawing/2014/main" id="{88EAB4D9-502A-0AD9-FDB0-4A0A94C89A3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25038" y="2308509"/>
            <a:ext cx="2183193" cy="2054770"/>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6D064FA5-C7EC-A217-CCB4-D0878E8A8FA6}"/>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63C30D62-30FD-BC4D-5BD8-09DB324BDEB8}"/>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7AD66964-F743-A926-3555-C4D98766E3ED}"/>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6FBA9B2F-0549-5A75-D148-67B0043ABE95}"/>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D66F10BF-0056-16DB-5FE0-F74B4B967ACB}"/>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4C2F0A41-E212-9A96-BD0F-1882E80751AD}"/>
              </a:ext>
            </a:extLst>
          </p:cNvPr>
          <p:cNvSpPr txBox="1"/>
          <p:nvPr/>
        </p:nvSpPr>
        <p:spPr>
          <a:xfrm>
            <a:off x="457199" y="1086957"/>
            <a:ext cx="7111043" cy="2295284"/>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Obsessive body checking</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Frequent measurements (weight, circumferences)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Checking in front of the mirror or selfies at the gym</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Emotional oscillations related to the numerical data</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BF301876-BFA6-6A07-4F0A-2A3B4BC66EB0}"/>
              </a:ext>
            </a:extLst>
          </p:cNvPr>
          <p:cNvSpPr txBox="1"/>
          <p:nvPr/>
        </p:nvSpPr>
        <p:spPr>
          <a:xfrm>
            <a:off x="609598" y="497514"/>
            <a:ext cx="7807037"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Mirror, Scales, Measures: a Continuous Control</a:t>
            </a:r>
          </a:p>
        </p:txBody>
      </p:sp>
    </p:spTree>
    <p:extLst>
      <p:ext uri="{BB962C8B-B14F-4D97-AF65-F5344CB8AC3E}">
        <p14:creationId xmlns:p14="http://schemas.microsoft.com/office/powerpoint/2010/main" val="869511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FED313-05C8-F5DE-0774-A7AFA583B3CB}"/>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201AE486-E566-AA87-8448-049B697C4447}"/>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ndParaRPr>
          </a:p>
        </p:txBody>
      </p:sp>
      <p:pic>
        <p:nvPicPr>
          <p:cNvPr id="19" name="Imagen 18">
            <a:extLst>
              <a:ext uri="{FF2B5EF4-FFF2-40B4-BE49-F238E27FC236}">
                <a16:creationId xmlns:a16="http://schemas.microsoft.com/office/drawing/2014/main" id="{C171509C-6654-BBF6-06A4-13A234984F8F}"/>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BD636B07-F1D5-E87E-CCAD-AA8BB834266E}"/>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ndParaRPr>
          </a:p>
        </p:txBody>
      </p:sp>
      <p:pic>
        <p:nvPicPr>
          <p:cNvPr id="22" name="Imagen 21">
            <a:extLst>
              <a:ext uri="{FF2B5EF4-FFF2-40B4-BE49-F238E27FC236}">
                <a16:creationId xmlns:a16="http://schemas.microsoft.com/office/drawing/2014/main" id="{449DA8B6-C6D3-D8BA-A6BB-263822A14F1C}"/>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0A0D3F23-D33E-E5DB-E7CC-83FA7809E590}"/>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E98E24"/>
              </a:solidFill>
              <a:effectLst/>
              <a:uLnTx/>
              <a:uFillTx/>
              <a:latin typeface="Coolvetica"/>
            </a:endParaRPr>
          </a:p>
        </p:txBody>
      </p:sp>
      <p:sp>
        <p:nvSpPr>
          <p:cNvPr id="24" name="CuadroTexto 23">
            <a:extLst>
              <a:ext uri="{FF2B5EF4-FFF2-40B4-BE49-F238E27FC236}">
                <a16:creationId xmlns:a16="http://schemas.microsoft.com/office/drawing/2014/main" id="{FD78C92D-B6EC-788F-FDEC-1827D116B4F9}"/>
              </a:ext>
            </a:extLst>
          </p:cNvPr>
          <p:cNvSpPr txBox="1"/>
          <p:nvPr/>
        </p:nvSpPr>
        <p:spPr>
          <a:xfrm>
            <a:off x="435678" y="1751488"/>
            <a:ext cx="6711262" cy="1828800"/>
          </a:xfrm>
          <a:prstGeom prst="rect">
            <a:avLst/>
          </a:prstGeom>
          <a:noFill/>
          <a:ln w="0">
            <a:noFill/>
          </a:ln>
        </p:spPr>
        <p:txBody>
          <a:bodyPr lIns="90000" tIns="45000" rIns="90000" bIns="45000" anchor="t">
            <a:noAutofit/>
          </a:bodyPr>
          <a:lstStyle/>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App for counting calories, steps, fat</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Smartwatch and wearable fitness</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Tendency to lose flexibility</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Monitoring as security → anxiety if it skips</a:t>
            </a:r>
            <a:endParaRPr kumimoji="0" lang="en-US" sz="2400" b="0" i="0" u="none" strike="noStrike" kern="1200" cap="none" spc="0" normalizeH="0" baseline="0" noProof="0" dirty="0">
              <a:ln>
                <a:noFill/>
              </a:ln>
              <a:solidFill>
                <a:srgbClr val="000000"/>
              </a:solidFill>
              <a:effectLst/>
              <a:uLnTx/>
              <a:uFillTx/>
              <a:latin typeface="Coolvetica"/>
            </a:endParaRPr>
          </a:p>
        </p:txBody>
      </p:sp>
      <p:sp>
        <p:nvSpPr>
          <p:cNvPr id="2" name="CuadroTexto 22">
            <a:extLst>
              <a:ext uri="{FF2B5EF4-FFF2-40B4-BE49-F238E27FC236}">
                <a16:creationId xmlns:a16="http://schemas.microsoft.com/office/drawing/2014/main" id="{FFC93473-DE06-525B-4087-CBAE35EACDED}"/>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E98E24"/>
                </a:solidFill>
                <a:effectLst/>
                <a:uLnTx/>
                <a:uFillTx/>
                <a:latin typeface="Coolvetica"/>
              </a:rPr>
              <a:t>Apps, Smartwatches, etc.: When Monitoring Becomes an Obsession</a:t>
            </a:r>
          </a:p>
        </p:txBody>
      </p:sp>
      <p:pic>
        <p:nvPicPr>
          <p:cNvPr id="3" name="Picture 4" descr="1,600+ Smart Watch Cartoon Stock Photos, Pictures &amp; Royalty-Free Images -  iStock">
            <a:extLst>
              <a:ext uri="{FF2B5EF4-FFF2-40B4-BE49-F238E27FC236}">
                <a16:creationId xmlns:a16="http://schemas.microsoft.com/office/drawing/2014/main" id="{01F24E4A-73D6-D878-835B-C9BC6034162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38092" y="1085424"/>
            <a:ext cx="3893788" cy="22352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59143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A1484E-D020-B666-AA23-4EE0D2066225}"/>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58C28EA1-3ADB-6C0E-4148-AE4F0ABE3EB7}"/>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11920C7D-756D-81FE-FDCE-C51550DF007D}"/>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F105F585-77EF-D12E-2688-F3B6D89ABFCD}"/>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1D41F837-953A-8AAA-108A-1A131031B25C}"/>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6C42DE1C-96A2-5C2F-54D5-B282BF12F00F}"/>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C18CDF7C-7CD1-CE71-6CAC-88E2B532D926}"/>
              </a:ext>
            </a:extLst>
          </p:cNvPr>
          <p:cNvSpPr txBox="1"/>
          <p:nvPr/>
        </p:nvSpPr>
        <p:spPr>
          <a:xfrm>
            <a:off x="312654" y="1629555"/>
            <a:ext cx="7641745" cy="2399935"/>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Some cover themselves, avoid the mirror</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Others flaunt their bodies: narcissistic </a:t>
            </a:r>
            <a:r>
              <a:rPr lang="en-US" sz="2400" b="0" u="none" strike="noStrike" dirty="0" err="1">
                <a:solidFill>
                  <a:srgbClr val="000000"/>
                </a:solidFill>
                <a:uFillTx/>
                <a:latin typeface="Coolvetica"/>
                <a:ea typeface="Microsoft YaHei"/>
              </a:rPr>
              <a:t>hyperinvestment</a:t>
            </a:r>
            <a:endParaRPr lang="en-US" sz="2400" b="0" u="none" strike="noStrike" dirty="0">
              <a:solidFill>
                <a:srgbClr val="000000"/>
              </a:solidFill>
              <a:uFillTx/>
              <a:latin typeface="Coolvetica"/>
              <a:ea typeface="Microsoft YaHei"/>
            </a:endParaRP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In both cases, the body is central to one's self-esteem</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F45CFD2B-0A36-EA8A-B0EF-6C38B4EC39C3}"/>
              </a:ext>
            </a:extLst>
          </p:cNvPr>
          <p:cNvSpPr txBox="1"/>
          <p:nvPr/>
        </p:nvSpPr>
        <p:spPr>
          <a:xfrm>
            <a:off x="390143" y="498474"/>
            <a:ext cx="9299714"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Shame or Overinvestment? Two Faces of the Same </a:t>
            </a:r>
            <a:r>
              <a:rPr lang="en-US" sz="2800" dirty="0">
                <a:solidFill>
                  <a:srgbClr val="E98E24"/>
                </a:solidFill>
                <a:latin typeface="Coolvetica"/>
              </a:rPr>
              <a:t>D</a:t>
            </a:r>
            <a:r>
              <a:rPr lang="en-US" sz="2800" b="0" u="none" strike="noStrike" dirty="0">
                <a:solidFill>
                  <a:srgbClr val="E98E24"/>
                </a:solidFill>
                <a:uFillTx/>
                <a:latin typeface="Coolvetica"/>
              </a:rPr>
              <a:t>iscomfort</a:t>
            </a:r>
          </a:p>
        </p:txBody>
      </p:sp>
      <p:pic>
        <p:nvPicPr>
          <p:cNvPr id="3" name="Picture 2" descr="3+ Thousand Two Sides Coin Royalty-Free Images, Stock Photos &amp; Pictures |  Shutterstock">
            <a:extLst>
              <a:ext uri="{FF2B5EF4-FFF2-40B4-BE49-F238E27FC236}">
                <a16:creationId xmlns:a16="http://schemas.microsoft.com/office/drawing/2014/main" id="{5BB3BA67-25C8-26FF-573A-DD55A80D5866}"/>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5444" b="13517"/>
          <a:stretch/>
        </p:blipFill>
        <p:spPr bwMode="auto">
          <a:xfrm>
            <a:off x="7215767" y="3095973"/>
            <a:ext cx="2749118" cy="12376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32645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FFF84D-3E9A-82E8-7991-1B623A84DA1F}"/>
            </a:ext>
          </a:extLst>
        </p:cNvPr>
        <p:cNvGrpSpPr/>
        <p:nvPr/>
      </p:nvGrpSpPr>
      <p:grpSpPr>
        <a:xfrm>
          <a:off x="0" y="0"/>
          <a:ext cx="0" cy="0"/>
          <a:chOff x="0" y="0"/>
          <a:chExt cx="0" cy="0"/>
        </a:xfrm>
      </p:grpSpPr>
      <p:pic>
        <p:nvPicPr>
          <p:cNvPr id="2050" name="Picture 2" descr="2,300+ Personal Training Cartoon Stock Illustrations, Royalty-Free Vector  Graphics &amp; Clip Art - iStock">
            <a:extLst>
              <a:ext uri="{FF2B5EF4-FFF2-40B4-BE49-F238E27FC236}">
                <a16:creationId xmlns:a16="http://schemas.microsoft.com/office/drawing/2014/main" id="{A257FEE1-2DF5-CD3B-DF45-8998AFE969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20619" y="1564314"/>
            <a:ext cx="3152920" cy="3152920"/>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C29D6067-2058-4E05-EED0-BFB4AA09E50A}"/>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ndParaRPr>
          </a:p>
        </p:txBody>
      </p:sp>
      <p:pic>
        <p:nvPicPr>
          <p:cNvPr id="19" name="Imagen 18">
            <a:extLst>
              <a:ext uri="{FF2B5EF4-FFF2-40B4-BE49-F238E27FC236}">
                <a16:creationId xmlns:a16="http://schemas.microsoft.com/office/drawing/2014/main" id="{692B4537-6972-C764-433B-86CCECDA8DEA}"/>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B6577BEA-436F-DED3-D111-4CE33F692E49}"/>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ndParaRPr>
          </a:p>
        </p:txBody>
      </p:sp>
      <p:pic>
        <p:nvPicPr>
          <p:cNvPr id="22" name="Imagen 21">
            <a:extLst>
              <a:ext uri="{FF2B5EF4-FFF2-40B4-BE49-F238E27FC236}">
                <a16:creationId xmlns:a16="http://schemas.microsoft.com/office/drawing/2014/main" id="{84C9BE08-B575-1318-9512-23AA06439A38}"/>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2BE7859E-C963-530D-6902-A53A23DF2DC7}"/>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E98E24"/>
              </a:solidFill>
              <a:effectLst/>
              <a:uLnTx/>
              <a:uFillTx/>
              <a:latin typeface="Coolvetica"/>
            </a:endParaRPr>
          </a:p>
        </p:txBody>
      </p:sp>
      <p:sp>
        <p:nvSpPr>
          <p:cNvPr id="24" name="CuadroTexto 23">
            <a:extLst>
              <a:ext uri="{FF2B5EF4-FFF2-40B4-BE49-F238E27FC236}">
                <a16:creationId xmlns:a16="http://schemas.microsoft.com/office/drawing/2014/main" id="{EAB36D2A-B4EF-0431-193D-0395903B3029}"/>
              </a:ext>
            </a:extLst>
          </p:cNvPr>
          <p:cNvSpPr txBox="1"/>
          <p:nvPr/>
        </p:nvSpPr>
        <p:spPr>
          <a:xfrm>
            <a:off x="843620" y="802314"/>
            <a:ext cx="6733580" cy="1828800"/>
          </a:xfrm>
          <a:prstGeom prst="rect">
            <a:avLst/>
          </a:prstGeom>
          <a:noFill/>
          <a:ln w="0">
            <a:noFill/>
          </a:ln>
        </p:spPr>
        <p:txBody>
          <a:bodyPr lIns="90000" tIns="45000" rIns="90000" bIns="45000" anchor="t">
            <a:noAutofit/>
          </a:bodyPr>
          <a:lstStyle/>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You have direct contact with these young people</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lang="en-US" sz="2400" dirty="0">
                <a:solidFill>
                  <a:srgbClr val="000000"/>
                </a:solidFill>
                <a:latin typeface="Coolvetica"/>
                <a:ea typeface="Microsoft YaHei"/>
              </a:rPr>
              <a:t>You often build a relationship of trust and listening with the customer</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You are privileged observers of behaviors and changes, even if early in time</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You are not looking for ‘full-blown illnesses’ (a diagnosis is not necessary to intervene), but situations where apparent care of the body becomes a way to hide deeper fragilities.</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endParaRPr kumimoji="0" lang="en-US" sz="2400" b="0" i="0" u="none" strike="noStrike" kern="1200" cap="none" spc="0" normalizeH="0" baseline="0" noProof="0" dirty="0">
              <a:ln>
                <a:noFill/>
              </a:ln>
              <a:solidFill>
                <a:srgbClr val="000000"/>
              </a:solidFill>
              <a:effectLst/>
              <a:uLnTx/>
              <a:uFillTx/>
              <a:latin typeface="Coolvetica"/>
              <a:ea typeface="Microsoft YaHei"/>
            </a:endParaRP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endParaRPr kumimoji="0" lang="en-US" sz="2400" b="0" i="0" u="none" strike="noStrike" kern="1200" cap="none" spc="0" normalizeH="0" baseline="0" noProof="0" dirty="0">
              <a:ln>
                <a:noFill/>
              </a:ln>
              <a:solidFill>
                <a:srgbClr val="000000"/>
              </a:solidFill>
              <a:effectLst/>
              <a:uLnTx/>
              <a:uFillTx/>
              <a:latin typeface="Coolvetica"/>
            </a:endParaRPr>
          </a:p>
        </p:txBody>
      </p:sp>
      <p:sp>
        <p:nvSpPr>
          <p:cNvPr id="2" name="CuadroTexto 22">
            <a:extLst>
              <a:ext uri="{FF2B5EF4-FFF2-40B4-BE49-F238E27FC236}">
                <a16:creationId xmlns:a16="http://schemas.microsoft.com/office/drawing/2014/main" id="{56763A7F-A498-DF3E-EAFC-D0F21E5AC4C6}"/>
              </a:ext>
            </a:extLst>
          </p:cNvPr>
          <p:cNvSpPr txBox="1"/>
          <p:nvPr/>
        </p:nvSpPr>
        <p:spPr>
          <a:xfrm>
            <a:off x="677880" y="1615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E98E24"/>
                </a:solidFill>
                <a:effectLst/>
                <a:uLnTx/>
                <a:uFillTx/>
                <a:latin typeface="Coolvetica"/>
              </a:rPr>
              <a:t>Why You?</a:t>
            </a:r>
          </a:p>
        </p:txBody>
      </p:sp>
    </p:spTree>
    <p:extLst>
      <p:ext uri="{BB962C8B-B14F-4D97-AF65-F5344CB8AC3E}">
        <p14:creationId xmlns:p14="http://schemas.microsoft.com/office/powerpoint/2010/main" val="31700113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4F1B01-E885-A55D-E56B-6A6386456651}"/>
            </a:ext>
          </a:extLst>
        </p:cNvPr>
        <p:cNvGrpSpPr/>
        <p:nvPr/>
      </p:nvGrpSpPr>
      <p:grpSpPr>
        <a:xfrm>
          <a:off x="0" y="0"/>
          <a:ext cx="0" cy="0"/>
          <a:chOff x="0" y="0"/>
          <a:chExt cx="0" cy="0"/>
        </a:xfrm>
      </p:grpSpPr>
      <p:pic>
        <p:nvPicPr>
          <p:cNvPr id="6146" name="Picture 2" descr="Premium Vector | Cartoon employees getting ready for sprint race at start  line. Young office workers or clerks competing in running, business  competitors flat vector illustration. Competition, career, rivalry concept">
            <a:extLst>
              <a:ext uri="{FF2B5EF4-FFF2-40B4-BE49-F238E27FC236}">
                <a16:creationId xmlns:a16="http://schemas.microsoft.com/office/drawing/2014/main" id="{2D327264-CABB-3563-7D7A-6D17092D96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4426" y="1564314"/>
            <a:ext cx="3747454" cy="2268826"/>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1141693F-43A7-0DEC-3D12-EF87C28318A3}"/>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4F72A2A9-E9E1-B9AD-6B88-46BF8A078320}"/>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8F05FFFE-D649-96EB-A200-22ED8FFF9C9B}"/>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C7CD7AEF-120C-140B-D386-DB9F2B54E04F}"/>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6FFC9C29-C879-79B1-E243-DB25176B03F5}"/>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4D960F3B-B082-D906-8651-99D16E9342B1}"/>
              </a:ext>
            </a:extLst>
          </p:cNvPr>
          <p:cNvSpPr txBox="1"/>
          <p:nvPr/>
        </p:nvSpPr>
        <p:spPr>
          <a:xfrm>
            <a:off x="677880" y="1380714"/>
            <a:ext cx="5372369" cy="1828800"/>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Continuous comparisons between bodies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Competition on aesthetic results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Influencers as an ideal measure</a:t>
            </a:r>
          </a:p>
        </p:txBody>
      </p:sp>
      <p:sp>
        <p:nvSpPr>
          <p:cNvPr id="2" name="CuadroTexto 22">
            <a:extLst>
              <a:ext uri="{FF2B5EF4-FFF2-40B4-BE49-F238E27FC236}">
                <a16:creationId xmlns:a16="http://schemas.microsoft.com/office/drawing/2014/main" id="{000E606E-0E5F-6AD6-BA54-8E11EA69A785}"/>
              </a:ext>
            </a:extLst>
          </p:cNvPr>
          <p:cNvSpPr txBox="1"/>
          <p:nvPr/>
        </p:nvSpPr>
        <p:spPr>
          <a:xfrm>
            <a:off x="609598" y="497514"/>
            <a:ext cx="8212283"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Always Competing with </a:t>
            </a:r>
            <a:r>
              <a:rPr lang="en-US" sz="2800" dirty="0">
                <a:solidFill>
                  <a:srgbClr val="E98E24"/>
                </a:solidFill>
                <a:latin typeface="Coolvetica"/>
              </a:rPr>
              <a:t>O</a:t>
            </a:r>
            <a:r>
              <a:rPr lang="en-US" sz="2800" b="0" u="none" strike="noStrike" dirty="0">
                <a:solidFill>
                  <a:srgbClr val="E98E24"/>
                </a:solidFill>
                <a:uFillTx/>
                <a:latin typeface="Coolvetica"/>
              </a:rPr>
              <a:t>thers (and with Themselves)</a:t>
            </a:r>
          </a:p>
        </p:txBody>
      </p:sp>
    </p:spTree>
    <p:extLst>
      <p:ext uri="{BB962C8B-B14F-4D97-AF65-F5344CB8AC3E}">
        <p14:creationId xmlns:p14="http://schemas.microsoft.com/office/powerpoint/2010/main" val="13512489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9C3D5D-7355-1433-A082-0A862FD76AC6}"/>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00BCCEA4-160E-87EA-96CA-0D3F05943BBA}"/>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51741F14-9920-13A3-CE3F-C0197A0FAFCA}"/>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61D55289-5B94-364E-1076-0755A3537374}"/>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90B5F29E-5798-1CAF-0B27-9219DD7161A9}"/>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951FDFEE-DD1C-5C93-C970-B4B9858205BC}"/>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285F6406-555A-5A40-C61B-4387DC650C3B}"/>
              </a:ext>
            </a:extLst>
          </p:cNvPr>
          <p:cNvSpPr txBox="1"/>
          <p:nvPr/>
        </p:nvSpPr>
        <p:spPr>
          <a:xfrm>
            <a:off x="274320" y="1086957"/>
            <a:ext cx="6698699" cy="1828800"/>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Good/Bad Days Based on Scale Number</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Emotional Reactivity to Comments (“You’ve Lost Weight!”, “You’re Bigger”)</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Post-Eat Guilt or Intense Workout Gratification</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05577C06-29A2-56C6-F5E1-2A3B60FCC435}"/>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Emotional Oscillations </a:t>
            </a:r>
            <a:r>
              <a:rPr lang="en-US" sz="2800" dirty="0">
                <a:solidFill>
                  <a:srgbClr val="E98E24"/>
                </a:solidFill>
                <a:latin typeface="Coolvetica"/>
              </a:rPr>
              <a:t>R</a:t>
            </a:r>
            <a:r>
              <a:rPr lang="en-US" sz="2800" b="0" u="none" strike="noStrike" dirty="0">
                <a:solidFill>
                  <a:srgbClr val="E98E24"/>
                </a:solidFill>
                <a:uFillTx/>
                <a:latin typeface="Coolvetica"/>
              </a:rPr>
              <a:t>elated to the Body</a:t>
            </a:r>
          </a:p>
        </p:txBody>
      </p:sp>
      <p:pic>
        <p:nvPicPr>
          <p:cNvPr id="3" name="Picture 2" descr="Choosing mood of day concept. Young female cartoon character standing with  various emotions masks choosing right for moment vector illustration  13772004 Vector Art at Vecteezy">
            <a:extLst>
              <a:ext uri="{FF2B5EF4-FFF2-40B4-BE49-F238E27FC236}">
                <a16:creationId xmlns:a16="http://schemas.microsoft.com/office/drawing/2014/main" id="{6D7B868D-3AAD-E2EF-BB7C-8557E11C4C7D}"/>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8343" t="5542" r="17794" b="3039"/>
          <a:stretch/>
        </p:blipFill>
        <p:spPr bwMode="auto">
          <a:xfrm>
            <a:off x="6840398" y="1361376"/>
            <a:ext cx="2965907" cy="2830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27517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CEE912-008D-BDDD-72DA-9AACB37234FB}"/>
            </a:ext>
          </a:extLst>
        </p:cNvPr>
        <p:cNvGrpSpPr/>
        <p:nvPr/>
      </p:nvGrpSpPr>
      <p:grpSpPr>
        <a:xfrm>
          <a:off x="0" y="0"/>
          <a:ext cx="0" cy="0"/>
          <a:chOff x="0" y="0"/>
          <a:chExt cx="0" cy="0"/>
        </a:xfrm>
      </p:grpSpPr>
      <p:pic>
        <p:nvPicPr>
          <p:cNvPr id="7170" name="Picture 2" descr="560+ Dieting Weight Scale Cartoon Women Stock Illustrations, Royalty-Free  Vector Graphics &amp; Clip Art - iStock">
            <a:extLst>
              <a:ext uri="{FF2B5EF4-FFF2-40B4-BE49-F238E27FC236}">
                <a16:creationId xmlns:a16="http://schemas.microsoft.com/office/drawing/2014/main" id="{D0AB8195-F3A3-1E19-001A-9847A50B38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9640" y="1892361"/>
            <a:ext cx="4094741" cy="3010839"/>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3AAD06A2-D021-F8D0-5D24-FFACE42DE8E9}"/>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A945C802-349A-BA38-3946-A873B113743B}"/>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51AE70D0-1B0F-4BFA-DD93-6C62E32CEA17}"/>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5D577287-2039-4835-D861-8118CAD26D87}"/>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62B8B507-F5B6-61B5-44FA-9976FA83A24E}"/>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5E1E58B8-4CF6-38BD-D6D6-C024AFFF6615}"/>
              </a:ext>
            </a:extLst>
          </p:cNvPr>
          <p:cNvSpPr txBox="1"/>
          <p:nvPr/>
        </p:nvSpPr>
        <p:spPr>
          <a:xfrm>
            <a:off x="856980" y="1086957"/>
            <a:ext cx="6711262" cy="1828800"/>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Some drop out: avoid training, shame</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Others increase: overtraining, isolation</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Sudden changes in sports behavior</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905FFAEF-C86F-3BC7-C495-E5FBC818F8B1}"/>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Drop-out or Over-involvement</a:t>
            </a:r>
          </a:p>
        </p:txBody>
      </p:sp>
    </p:spTree>
    <p:extLst>
      <p:ext uri="{BB962C8B-B14F-4D97-AF65-F5344CB8AC3E}">
        <p14:creationId xmlns:p14="http://schemas.microsoft.com/office/powerpoint/2010/main" val="3181568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F7120-279E-5BA8-CBE7-2117B54E74F4}"/>
            </a:ext>
          </a:extLst>
        </p:cNvPr>
        <p:cNvGrpSpPr/>
        <p:nvPr/>
      </p:nvGrpSpPr>
      <p:grpSpPr>
        <a:xfrm>
          <a:off x="0" y="0"/>
          <a:ext cx="0" cy="0"/>
          <a:chOff x="0" y="0"/>
          <a:chExt cx="0" cy="0"/>
        </a:xfrm>
      </p:grpSpPr>
      <p:pic>
        <p:nvPicPr>
          <p:cNvPr id="8194" name="Picture 2" descr="stamp warning with red text on white - New Media Solutions">
            <a:extLst>
              <a:ext uri="{FF2B5EF4-FFF2-40B4-BE49-F238E27FC236}">
                <a16:creationId xmlns:a16="http://schemas.microsoft.com/office/drawing/2014/main" id="{2FF75153-45EB-9B03-941C-B2EF57C9E8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8559" y="1231076"/>
            <a:ext cx="4034127" cy="2514227"/>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A5B86517-097D-9A6D-6356-7B1504047D97}"/>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A7124F03-E1E3-861C-7FCC-3DD505B91984}"/>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9A4E28B7-44FA-5856-24EA-22D879D94457}"/>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D7C173C2-B5B4-D20D-1477-39E93DF75508}"/>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7E037AC9-E888-D34F-D4F7-72600D68D596}"/>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6299B747-48D2-0B6F-BE17-DCAC5D6D9FB9}"/>
              </a:ext>
            </a:extLst>
          </p:cNvPr>
          <p:cNvSpPr txBox="1"/>
          <p:nvPr/>
        </p:nvSpPr>
        <p:spPr>
          <a:xfrm>
            <a:off x="856980" y="1086957"/>
            <a:ext cx="6711262" cy="2352434"/>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Rigid control over food and body</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Negative emotions related to appearance</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Workout seen as an obligation</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Loss of spontaneity and social life</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Constant comparison and judgment</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018A8AD8-D3C1-4C57-8AC4-2D26D3613D47}"/>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In a Nutshell: Signals to Be Seized Upon</a:t>
            </a:r>
          </a:p>
        </p:txBody>
      </p:sp>
    </p:spTree>
    <p:extLst>
      <p:ext uri="{BB962C8B-B14F-4D97-AF65-F5344CB8AC3E}">
        <p14:creationId xmlns:p14="http://schemas.microsoft.com/office/powerpoint/2010/main" val="33584754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57C0D6-D0A7-3E9A-0D32-68D972DE4E6D}"/>
            </a:ext>
          </a:extLst>
        </p:cNvPr>
        <p:cNvGrpSpPr/>
        <p:nvPr/>
      </p:nvGrpSpPr>
      <p:grpSpPr>
        <a:xfrm>
          <a:off x="0" y="0"/>
          <a:ext cx="0" cy="0"/>
          <a:chOff x="0" y="0"/>
          <a:chExt cx="0" cy="0"/>
        </a:xfrm>
      </p:grpSpPr>
      <p:pic>
        <p:nvPicPr>
          <p:cNvPr id="9218" name="Picture 2" descr="The Connection Between Physical and Mental Health: Why Integrated Care  Matters">
            <a:extLst>
              <a:ext uri="{FF2B5EF4-FFF2-40B4-BE49-F238E27FC236}">
                <a16:creationId xmlns:a16="http://schemas.microsoft.com/office/drawing/2014/main" id="{FC4407AD-FD68-AB89-41D1-780ECE056048}"/>
              </a:ext>
            </a:extLst>
          </p:cNvPr>
          <p:cNvPicPr>
            <a:picLocks noChangeAspect="1" noChangeArrowheads="1"/>
          </p:cNvPicPr>
          <p:nvPr/>
        </p:nvPicPr>
        <p:blipFill>
          <a:blip r:embed="rId3">
            <a:alphaModFix amt="20000"/>
            <a:extLst>
              <a:ext uri="{28A0092B-C50C-407E-A947-70E740481C1C}">
                <a14:useLocalDpi xmlns:a14="http://schemas.microsoft.com/office/drawing/2010/main" val="0"/>
              </a:ext>
            </a:extLst>
          </a:blip>
          <a:srcRect/>
          <a:stretch>
            <a:fillRect/>
          </a:stretch>
        </p:blipFill>
        <p:spPr bwMode="auto">
          <a:xfrm>
            <a:off x="677880" y="-497514"/>
            <a:ext cx="9072562" cy="5670550"/>
          </a:xfrm>
          <a:prstGeom prst="rect">
            <a:avLst/>
          </a:prstGeom>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7B033308-A94C-274B-3E9B-46582543EBDE}"/>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9CE86E38-FA69-A62E-C484-5D6F0D80D6DD}"/>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3F42B4C9-373C-4005-399D-00CC9D0D71A4}"/>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E441E37B-6F5E-862B-FBC9-3BE4EC79BD38}"/>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BEE362E8-A740-F759-A11C-46F645626C86}"/>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0E04780B-2399-E7BC-6B53-4B107513FE98}"/>
              </a:ext>
            </a:extLst>
          </p:cNvPr>
          <p:cNvSpPr txBox="1"/>
          <p:nvPr/>
        </p:nvSpPr>
        <p:spPr>
          <a:xfrm>
            <a:off x="893347" y="1564314"/>
            <a:ext cx="7568513" cy="1828800"/>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Continuous and non-judgmental relationship</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Privileged access to daily dynamics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Possibility to pick up early signals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It does not replace the clinician, but it can be a bridge</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CB1D232D-D2D5-B53D-14BA-E1AE2C177FA9}"/>
              </a:ext>
            </a:extLst>
          </p:cNvPr>
          <p:cNvSpPr txBox="1"/>
          <p:nvPr/>
        </p:nvSpPr>
        <p:spPr>
          <a:xfrm>
            <a:off x="1139040" y="448051"/>
            <a:ext cx="7322821"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The Role of the Physical activity </a:t>
            </a:r>
            <a:r>
              <a:rPr lang="en-US" sz="2800" b="0" u="none" strike="noStrike" dirty="0" err="1">
                <a:solidFill>
                  <a:srgbClr val="E98E24"/>
                </a:solidFill>
                <a:uFillTx/>
                <a:latin typeface="Coolvetica"/>
              </a:rPr>
              <a:t>professsional</a:t>
            </a:r>
            <a:r>
              <a:rPr lang="en-US" sz="2800" b="0" u="none" strike="noStrike" dirty="0">
                <a:solidFill>
                  <a:srgbClr val="E98E24"/>
                </a:solidFill>
                <a:uFillTx/>
                <a:latin typeface="Coolvetica"/>
              </a:rPr>
              <a:t>: Coach or Privileged </a:t>
            </a:r>
            <a:r>
              <a:rPr lang="en-US" sz="2800" dirty="0">
                <a:solidFill>
                  <a:srgbClr val="E98E24"/>
                </a:solidFill>
                <a:latin typeface="Coolvetica"/>
              </a:rPr>
              <a:t>O</a:t>
            </a:r>
            <a:r>
              <a:rPr lang="en-US" sz="2800" b="0" u="none" strike="noStrike" dirty="0">
                <a:solidFill>
                  <a:srgbClr val="E98E24"/>
                </a:solidFill>
                <a:uFillTx/>
                <a:latin typeface="Coolvetica"/>
              </a:rPr>
              <a:t>bserver?</a:t>
            </a:r>
          </a:p>
        </p:txBody>
      </p:sp>
    </p:spTree>
    <p:extLst>
      <p:ext uri="{BB962C8B-B14F-4D97-AF65-F5344CB8AC3E}">
        <p14:creationId xmlns:p14="http://schemas.microsoft.com/office/powerpoint/2010/main" val="4192819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228317-F908-5DAF-4C8F-B7B3ED17E793}"/>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97D6BF9E-8E0B-2B6A-E41E-0AD5387D977A}"/>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2FA83C99-F539-BC7F-D813-2238933C8A81}"/>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9B026F7B-AC0F-1FE4-0EEA-6120149467AB}"/>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0C913DA3-C53F-8878-FF96-EEE7B7464B27}"/>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FD17723B-8681-1A78-2DA9-69B64570177B}"/>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1F38CDBF-7DA0-E402-A426-D0C35A1F5130}"/>
              </a:ext>
            </a:extLst>
          </p:cNvPr>
          <p:cNvSpPr txBox="1"/>
          <p:nvPr/>
        </p:nvSpPr>
        <p:spPr>
          <a:xfrm>
            <a:off x="856980" y="1086956"/>
            <a:ext cx="6711262" cy="2516011"/>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Rigidity or avoidance of specific exercises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Obsession with aesthetic results and exercise duration</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Phrases such as: “I don’t want to get big,” “I have to define myself”</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Strong emotional reactions to small physical changes</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BF9D1329-190B-BF65-5E11-C3C4C3A3DB03}"/>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Behaviors to Observe</a:t>
            </a:r>
          </a:p>
        </p:txBody>
      </p:sp>
      <p:pic>
        <p:nvPicPr>
          <p:cNvPr id="10242" name="Picture 2" descr="Cartoon notepad and ped open sketchbook or diary Vector Image">
            <a:extLst>
              <a:ext uri="{FF2B5EF4-FFF2-40B4-BE49-F238E27FC236}">
                <a16:creationId xmlns:a16="http://schemas.microsoft.com/office/drawing/2014/main" id="{96304B91-1EA8-7740-1640-667EC0D1CB2A}"/>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0218" t="9528" r="11361" b="16706"/>
          <a:stretch/>
        </p:blipFill>
        <p:spPr bwMode="auto">
          <a:xfrm>
            <a:off x="7846353" y="2523987"/>
            <a:ext cx="1885527" cy="1915744"/>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Magnifying Glass Cartoon Images - Free Download on Freepik">
            <a:extLst>
              <a:ext uri="{FF2B5EF4-FFF2-40B4-BE49-F238E27FC236}">
                <a16:creationId xmlns:a16="http://schemas.microsoft.com/office/drawing/2014/main" id="{05DAA4C1-A5BA-1272-8C0D-0EA3C0175D69}"/>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150438" y="246038"/>
            <a:ext cx="1917123" cy="19171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00688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888A01-6B79-9BD7-276A-0D15A4599BAA}"/>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DBC68E0E-7852-03EE-2980-CC0A9073CEC0}"/>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A7C1BBDB-E6EE-A354-91E5-73FC35A1B197}"/>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01F75937-F2A6-54F7-21B5-D3468BC9C1AF}"/>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3CBA2E3C-AFD8-C488-FEC0-91B2E099A959}"/>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3E15F85D-494D-FB3A-112D-ECBE1F4EDA47}"/>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83E6CC96-6C5A-4277-23BD-CE010A24B997}"/>
              </a:ext>
            </a:extLst>
          </p:cNvPr>
          <p:cNvSpPr txBox="1"/>
          <p:nvPr/>
        </p:nvSpPr>
        <p:spPr>
          <a:xfrm>
            <a:off x="856980" y="1086956"/>
            <a:ext cx="4544937" cy="3789843"/>
          </a:xfrm>
          <a:prstGeom prst="rect">
            <a:avLst/>
          </a:prstGeom>
          <a:noFill/>
          <a:ln w="0">
            <a:noFill/>
          </a:ln>
        </p:spPr>
        <p:txBody>
          <a:bodyPr lIns="90000" tIns="45000" rIns="90000" bIns="45000" anchor="t">
            <a:noAutofit/>
          </a:bodyPr>
          <a:lstStyle/>
          <a:p>
            <a:pPr>
              <a:spcAft>
                <a:spcPts val="1200"/>
              </a:spcAft>
            </a:pPr>
            <a:r>
              <a:rPr lang="en-US" sz="2000" b="0" u="none" strike="noStrike" dirty="0">
                <a:solidFill>
                  <a:srgbClr val="000000"/>
                </a:solidFill>
                <a:uFillTx/>
                <a:latin typeface="Coolvetica"/>
                <a:ea typeface="Microsoft YaHei"/>
              </a:rPr>
              <a:t>Food: friend or enemy?</a:t>
            </a:r>
          </a:p>
          <a:p>
            <a:pPr marL="285750" indent="-285750">
              <a:spcAft>
                <a:spcPts val="1200"/>
              </a:spcAft>
              <a:buFont typeface="Wingdings" panose="05000000000000000000" pitchFamily="2" charset="2"/>
              <a:buChar char="§"/>
            </a:pPr>
            <a:r>
              <a:rPr lang="en-US" sz="2000" b="0" u="none" strike="noStrike" dirty="0">
                <a:solidFill>
                  <a:srgbClr val="000000"/>
                </a:solidFill>
                <a:uFillTx/>
                <a:latin typeface="Coolvetica"/>
                <a:ea typeface="Microsoft YaHei"/>
              </a:rPr>
              <a:t>Skipped or extremely controlled lunch breaks</a:t>
            </a:r>
          </a:p>
          <a:p>
            <a:pPr marL="285750" indent="-285750">
              <a:spcAft>
                <a:spcPts val="1200"/>
              </a:spcAft>
              <a:buFont typeface="Wingdings" panose="05000000000000000000" pitchFamily="2" charset="2"/>
              <a:buChar char="§"/>
            </a:pPr>
            <a:r>
              <a:rPr lang="en-US" sz="2000" dirty="0">
                <a:solidFill>
                  <a:srgbClr val="000000"/>
                </a:solidFill>
                <a:latin typeface="Coolvetica"/>
                <a:ea typeface="Microsoft YaHei"/>
              </a:rPr>
              <a:t>‘</a:t>
            </a:r>
            <a:r>
              <a:rPr lang="en-US" sz="2000" b="0" u="none" strike="noStrike" dirty="0">
                <a:solidFill>
                  <a:srgbClr val="000000"/>
                </a:solidFill>
                <a:uFillTx/>
                <a:latin typeface="Coolvetica"/>
                <a:ea typeface="Microsoft YaHei"/>
              </a:rPr>
              <a:t>Self-managed</a:t>
            </a:r>
            <a:r>
              <a:rPr lang="en-US" sz="2000" dirty="0">
                <a:solidFill>
                  <a:srgbClr val="000000"/>
                </a:solidFill>
                <a:latin typeface="Coolvetica"/>
                <a:ea typeface="Microsoft YaHei"/>
              </a:rPr>
              <a:t>’</a:t>
            </a:r>
            <a:r>
              <a:rPr lang="en-US" sz="2000" b="0" u="none" strike="noStrike" dirty="0">
                <a:solidFill>
                  <a:srgbClr val="000000"/>
                </a:solidFill>
                <a:uFillTx/>
                <a:latin typeface="Coolvetica"/>
                <a:ea typeface="Microsoft YaHei"/>
              </a:rPr>
              <a:t> and restrictive diets</a:t>
            </a:r>
          </a:p>
          <a:p>
            <a:pPr marL="285750" indent="-285750">
              <a:spcAft>
                <a:spcPts val="1200"/>
              </a:spcAft>
              <a:buFont typeface="Wingdings" panose="05000000000000000000" pitchFamily="2" charset="2"/>
              <a:buChar char="§"/>
            </a:pPr>
            <a:r>
              <a:rPr lang="en-US" sz="2000" b="0" u="none" strike="noStrike" dirty="0">
                <a:solidFill>
                  <a:srgbClr val="000000"/>
                </a:solidFill>
                <a:uFillTx/>
                <a:latin typeface="Coolvetica"/>
                <a:ea typeface="Microsoft YaHei"/>
              </a:rPr>
              <a:t>Obsession with calories</a:t>
            </a:r>
          </a:p>
          <a:p>
            <a:pPr marL="285750" indent="-285750">
              <a:spcAft>
                <a:spcPts val="1200"/>
              </a:spcAft>
              <a:buFont typeface="Wingdings" panose="05000000000000000000" pitchFamily="2" charset="2"/>
              <a:buChar char="§"/>
            </a:pPr>
            <a:r>
              <a:rPr lang="en-US" sz="2000" b="0" u="none" strike="noStrike" dirty="0">
                <a:solidFill>
                  <a:srgbClr val="000000"/>
                </a:solidFill>
                <a:uFillTx/>
                <a:latin typeface="Coolvetica"/>
                <a:ea typeface="Microsoft YaHei"/>
              </a:rPr>
              <a:t>Guilty comments about food</a:t>
            </a:r>
          </a:p>
          <a:p>
            <a:pPr marL="285750" indent="-285750">
              <a:spcAft>
                <a:spcPts val="1200"/>
              </a:spcAft>
              <a:buFont typeface="Wingdings" panose="05000000000000000000" pitchFamily="2" charset="2"/>
              <a:buChar char="§"/>
            </a:pPr>
            <a:r>
              <a:rPr lang="en-US" sz="2000" b="0" u="none" strike="noStrike" dirty="0">
                <a:solidFill>
                  <a:srgbClr val="000000"/>
                </a:solidFill>
                <a:uFillTx/>
                <a:latin typeface="Coolvetica"/>
                <a:ea typeface="Microsoft YaHei"/>
              </a:rPr>
              <a:t>Refusal to eat in groups or after training</a:t>
            </a:r>
            <a:endParaRPr lang="en-US" sz="20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235208E2-3187-2E7F-0953-E62A762F7523}"/>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Check for Eating </a:t>
            </a:r>
            <a:r>
              <a:rPr lang="en-US" sz="2800" dirty="0">
                <a:solidFill>
                  <a:srgbClr val="E98E24"/>
                </a:solidFill>
                <a:latin typeface="Coolvetica"/>
              </a:rPr>
              <a:t>B</a:t>
            </a:r>
            <a:r>
              <a:rPr lang="en-US" sz="2800" b="0" u="none" strike="noStrike" dirty="0">
                <a:solidFill>
                  <a:srgbClr val="E98E24"/>
                </a:solidFill>
                <a:uFillTx/>
                <a:latin typeface="Coolvetica"/>
              </a:rPr>
              <a:t>ehavior</a:t>
            </a:r>
          </a:p>
        </p:txBody>
      </p:sp>
      <p:pic>
        <p:nvPicPr>
          <p:cNvPr id="11267" name="Picture 3" descr="Empty Plate Images – Browse 814,034 Stock Photos, Vectors, and Video |  Adobe Stock">
            <a:extLst>
              <a:ext uri="{FF2B5EF4-FFF2-40B4-BE49-F238E27FC236}">
                <a16:creationId xmlns:a16="http://schemas.microsoft.com/office/drawing/2014/main" id="{9DA4BF87-13D1-2900-2B63-3B294D7E9CF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33193" y="1123904"/>
            <a:ext cx="3828617" cy="25524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46957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40B0B5-1513-47CA-5911-5CC572219B91}"/>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0496DD79-D0A5-3CE6-9733-279C39362E56}"/>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01C3E598-7BF6-C551-B683-C47051221DC2}"/>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933D3ADE-C906-13AE-2F68-28B03B7A8149}"/>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B6A092A1-4ADA-E031-8678-84F0E1917057}"/>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89EDD259-2BF2-E208-9C06-4FC6AD33F99F}"/>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F90B2497-9B43-EAC2-9C50-0123D72149FD}"/>
              </a:ext>
            </a:extLst>
          </p:cNvPr>
          <p:cNvSpPr txBox="1"/>
          <p:nvPr/>
        </p:nvSpPr>
        <p:spPr>
          <a:xfrm>
            <a:off x="856980" y="1086956"/>
            <a:ext cx="6711262" cy="2516011"/>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Selfie and physique obsession</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“Fitness” accounts with extreme messages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Emergence of “before and after”</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Toxic language in the guise of motivation</a:t>
            </a:r>
            <a:endParaRPr lang="en-US" sz="2400" b="0" u="none" strike="noStrike" dirty="0">
              <a:solidFill>
                <a:srgbClr val="000000"/>
              </a:solidFill>
              <a:uFillTx/>
              <a:latin typeface="Coolvetica"/>
            </a:endParaRPr>
          </a:p>
        </p:txBody>
      </p:sp>
      <p:pic>
        <p:nvPicPr>
          <p:cNvPr id="12290" name="Picture 2" descr="Instagram parental controls guide | Internet Matters">
            <a:extLst>
              <a:ext uri="{FF2B5EF4-FFF2-40B4-BE49-F238E27FC236}">
                <a16:creationId xmlns:a16="http://schemas.microsoft.com/office/drawing/2014/main" id="{940421F1-4584-E27C-EF18-3D0AD87AC79C}"/>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7726" t="25871" r="37277" b="26746"/>
          <a:stretch/>
        </p:blipFill>
        <p:spPr bwMode="auto">
          <a:xfrm>
            <a:off x="7034295" y="1189620"/>
            <a:ext cx="1132191" cy="1121433"/>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Facebook - Free download and install on Windows | Microsoft Store">
            <a:extLst>
              <a:ext uri="{FF2B5EF4-FFF2-40B4-BE49-F238E27FC236}">
                <a16:creationId xmlns:a16="http://schemas.microsoft.com/office/drawing/2014/main" id="{86786696-223F-9CB4-6327-979BE84B551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764732" y="2769460"/>
            <a:ext cx="1008482" cy="1008482"/>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descr="The Evolution of the TikTok Logo: Its History and Its Design (2024) -  Shopify">
            <a:extLst>
              <a:ext uri="{FF2B5EF4-FFF2-40B4-BE49-F238E27FC236}">
                <a16:creationId xmlns:a16="http://schemas.microsoft.com/office/drawing/2014/main" id="{122E64C3-6DBC-A60E-38B7-C254F7769299}"/>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5989" r="28114"/>
          <a:stretch/>
        </p:blipFill>
        <p:spPr bwMode="auto">
          <a:xfrm>
            <a:off x="6827018" y="2841529"/>
            <a:ext cx="1101854" cy="1351283"/>
          </a:xfrm>
          <a:prstGeom prst="rect">
            <a:avLst/>
          </a:prstGeom>
          <a:noFill/>
          <a:extLst>
            <a:ext uri="{909E8E84-426E-40DD-AFC4-6F175D3DCCD1}">
              <a14:hiddenFill xmlns:a14="http://schemas.microsoft.com/office/drawing/2010/main">
                <a:solidFill>
                  <a:srgbClr val="FFFFFF"/>
                </a:solidFill>
              </a14:hiddenFill>
            </a:ext>
          </a:extLst>
        </p:spPr>
      </p:pic>
      <p:pic>
        <p:nvPicPr>
          <p:cNvPr id="12296" name="Picture 8" descr="Twitter is being rebranded as X | The Verge">
            <a:extLst>
              <a:ext uri="{FF2B5EF4-FFF2-40B4-BE49-F238E27FC236}">
                <a16:creationId xmlns:a16="http://schemas.microsoft.com/office/drawing/2014/main" id="{5CF5DBB7-17C8-E23A-1A75-67C9085E0BD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956454" y="3612200"/>
            <a:ext cx="1101855" cy="1101855"/>
          </a:xfrm>
          <a:prstGeom prst="rect">
            <a:avLst/>
          </a:prstGeom>
          <a:noFill/>
          <a:extLst>
            <a:ext uri="{909E8E84-426E-40DD-AFC4-6F175D3DCCD1}">
              <a14:hiddenFill xmlns:a14="http://schemas.microsoft.com/office/drawing/2010/main">
                <a:solidFill>
                  <a:srgbClr val="FFFFFF"/>
                </a:solidFill>
              </a14:hiddenFill>
            </a:ext>
          </a:extLst>
        </p:spPr>
      </p:pic>
      <p:pic>
        <p:nvPicPr>
          <p:cNvPr id="12298" name="Picture 10" descr="Snapchat down or not working? Current problems and status | Downdetector">
            <a:extLst>
              <a:ext uri="{FF2B5EF4-FFF2-40B4-BE49-F238E27FC236}">
                <a16:creationId xmlns:a16="http://schemas.microsoft.com/office/drawing/2014/main" id="{E681DF09-DB92-FC26-F57F-85D47ACAB0C3}"/>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725495" y="172558"/>
            <a:ext cx="1086956" cy="1086956"/>
          </a:xfrm>
          <a:prstGeom prst="rect">
            <a:avLst/>
          </a:prstGeom>
          <a:noFill/>
          <a:extLst>
            <a:ext uri="{909E8E84-426E-40DD-AFC4-6F175D3DCCD1}">
              <a14:hiddenFill xmlns:a14="http://schemas.microsoft.com/office/drawing/2010/main">
                <a:solidFill>
                  <a:srgbClr val="FFFFFF"/>
                </a:solidFill>
              </a14:hiddenFill>
            </a:ext>
          </a:extLst>
        </p:spPr>
      </p:pic>
      <p:sp>
        <p:nvSpPr>
          <p:cNvPr id="2" name="CuadroTexto 22">
            <a:extLst>
              <a:ext uri="{FF2B5EF4-FFF2-40B4-BE49-F238E27FC236}">
                <a16:creationId xmlns:a16="http://schemas.microsoft.com/office/drawing/2014/main" id="{943109FE-B23B-0FB1-0CA8-0BBBC0585167}"/>
              </a:ext>
            </a:extLst>
          </p:cNvPr>
          <p:cNvSpPr txBox="1">
            <a:spLocks/>
          </p:cNvSpPr>
          <p:nvPr/>
        </p:nvSpPr>
        <p:spPr>
          <a:xfrm>
            <a:off x="624507" y="497514"/>
            <a:ext cx="6363420" cy="2931086"/>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What to Look for in Social Media</a:t>
            </a:r>
          </a:p>
        </p:txBody>
      </p:sp>
    </p:spTree>
    <p:extLst>
      <p:ext uri="{BB962C8B-B14F-4D97-AF65-F5344CB8AC3E}">
        <p14:creationId xmlns:p14="http://schemas.microsoft.com/office/powerpoint/2010/main" val="35278214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1BFF67-D482-CB01-4C18-D33CFE3712B9}"/>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7AB22352-9169-FBA0-C88D-99E4757E6F60}"/>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B53D21DD-2BF7-9EDB-28C8-0C76FAED6A04}"/>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E8FA1181-4EC7-3812-164A-FDBE89481283}"/>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1714F945-F491-EE23-EA69-869454DD92E6}"/>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822CCBDE-5DFF-7ECD-B67D-6CA978E960C4}"/>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6EC8E556-BA6B-E1F8-466B-774805698598}"/>
              </a:ext>
            </a:extLst>
          </p:cNvPr>
          <p:cNvSpPr txBox="1"/>
          <p:nvPr/>
        </p:nvSpPr>
        <p:spPr>
          <a:xfrm>
            <a:off x="856980" y="1086957"/>
            <a:ext cx="6711262" cy="2412800"/>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Irritability, perfectionism, self-criticism</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Body-related self-esteem swings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Difficulty managing frustration or lapses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Feeling of ‘not being worthy’ if you don’t improve</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136D078A-3BCB-DD6C-9102-78700CEA4277}"/>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Psychological Red </a:t>
            </a:r>
            <a:r>
              <a:rPr lang="en-US" sz="2800" dirty="0">
                <a:solidFill>
                  <a:srgbClr val="E98E24"/>
                </a:solidFill>
                <a:latin typeface="Coolvetica"/>
              </a:rPr>
              <a:t>F</a:t>
            </a:r>
            <a:r>
              <a:rPr lang="en-US" sz="2800" b="0" u="none" strike="noStrike" dirty="0">
                <a:solidFill>
                  <a:srgbClr val="E98E24"/>
                </a:solidFill>
                <a:uFillTx/>
                <a:latin typeface="Coolvetica"/>
              </a:rPr>
              <a:t>lags</a:t>
            </a:r>
          </a:p>
        </p:txBody>
      </p:sp>
      <p:pic>
        <p:nvPicPr>
          <p:cNvPr id="13314" name="Picture 2" descr="How are Mental and Physical Health Related">
            <a:extLst>
              <a:ext uri="{FF2B5EF4-FFF2-40B4-BE49-F238E27FC236}">
                <a16:creationId xmlns:a16="http://schemas.microsoft.com/office/drawing/2014/main" id="{C00B827B-BF11-710E-D4E9-1891AA6020B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28690" y="349060"/>
            <a:ext cx="2591200" cy="17248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03757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ED48C0-18BD-1982-E9AB-66DE0F8D7B37}"/>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0AF4B234-AEC7-6BF1-7A91-4D65BC2653FE}"/>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F90F1F75-ABD0-321A-47C2-CDE323841677}"/>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AFB90D6C-08E1-F642-1692-A6CACA11C3CD}"/>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8559564A-D6DE-C086-D0A0-40F9A3507C63}"/>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11316DD9-43B6-321C-5E4E-40761E093E3E}"/>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 name="CuadroTexto 22">
            <a:extLst>
              <a:ext uri="{FF2B5EF4-FFF2-40B4-BE49-F238E27FC236}">
                <a16:creationId xmlns:a16="http://schemas.microsoft.com/office/drawing/2014/main" id="{10E5CEAF-329B-8236-E627-587D8D0277DE}"/>
              </a:ext>
            </a:extLst>
          </p:cNvPr>
          <p:cNvSpPr txBox="1"/>
          <p:nvPr/>
        </p:nvSpPr>
        <p:spPr>
          <a:xfrm>
            <a:off x="1858290" y="2149669"/>
            <a:ext cx="6363420" cy="914400"/>
          </a:xfrm>
          <a:prstGeom prst="rect">
            <a:avLst/>
          </a:prstGeom>
          <a:noFill/>
          <a:ln w="0">
            <a:noFill/>
          </a:ln>
        </p:spPr>
        <p:txBody>
          <a:bodyPr lIns="90000" tIns="45000" rIns="90000" bIns="45000" anchor="t">
            <a:noAutofit/>
          </a:bodyPr>
          <a:lstStyle/>
          <a:p>
            <a:pPr algn="ctr"/>
            <a:r>
              <a:rPr lang="en-US" sz="2800" b="0" u="none" strike="noStrike" dirty="0">
                <a:solidFill>
                  <a:srgbClr val="E98E24"/>
                </a:solidFill>
                <a:uFillTx/>
                <a:latin typeface="Coolvetica"/>
              </a:rPr>
              <a:t>Approaching a Youth with a BI Disorder</a:t>
            </a:r>
          </a:p>
        </p:txBody>
      </p:sp>
      <p:sp>
        <p:nvSpPr>
          <p:cNvPr id="4" name="CuadroTexto 23">
            <a:extLst>
              <a:ext uri="{FF2B5EF4-FFF2-40B4-BE49-F238E27FC236}">
                <a16:creationId xmlns:a16="http://schemas.microsoft.com/office/drawing/2014/main" id="{8269EEEE-DD07-9340-8DC0-F58E068C8A46}"/>
              </a:ext>
            </a:extLst>
          </p:cNvPr>
          <p:cNvSpPr txBox="1"/>
          <p:nvPr/>
        </p:nvSpPr>
        <p:spPr>
          <a:xfrm>
            <a:off x="953233" y="7686279"/>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rgbClr val="000000"/>
                </a:solidFill>
                <a:uFillTx/>
                <a:latin typeface="Coolvetica"/>
                <a:ea typeface="Microsoft YaHei"/>
              </a:rPr>
              <a:t>Building trust and open communication</a:t>
            </a:r>
          </a:p>
          <a:p>
            <a:pPr marL="285750" indent="-285750">
              <a:buFont typeface="Wingdings" panose="05000000000000000000" pitchFamily="2" charset="2"/>
              <a:buChar char="§"/>
            </a:pPr>
            <a:r>
              <a:rPr lang="en-US" sz="2400" dirty="0">
                <a:latin typeface="Coolvetica"/>
                <a:ea typeface="Microsoft YaHei"/>
              </a:rPr>
              <a:t>Avoiding blame and criticism</a:t>
            </a:r>
          </a:p>
          <a:p>
            <a:pPr marL="285750" indent="-285750">
              <a:buFont typeface="Wingdings" panose="05000000000000000000" pitchFamily="2" charset="2"/>
              <a:buChar char="§"/>
            </a:pPr>
            <a:r>
              <a:rPr lang="en-US" sz="2400" b="0" u="none" strike="noStrike" dirty="0">
                <a:uFillTx/>
                <a:latin typeface="Coolvetica"/>
                <a:ea typeface="Microsoft YaHei"/>
              </a:rPr>
              <a:t>Educating without pressuring</a:t>
            </a:r>
          </a:p>
          <a:p>
            <a:pPr marL="285750" indent="-285750">
              <a:buFont typeface="Wingdings" panose="05000000000000000000" pitchFamily="2" charset="2"/>
              <a:buChar char="§"/>
            </a:pPr>
            <a:r>
              <a:rPr lang="en-US" sz="2400" dirty="0">
                <a:latin typeface="Coolvetica"/>
                <a:ea typeface="Microsoft YaHei"/>
              </a:rPr>
              <a:t>Encouraging professional help</a:t>
            </a:r>
          </a:p>
          <a:p>
            <a:pPr marL="285750" indent="-285750">
              <a:buFont typeface="Wingdings" panose="05000000000000000000" pitchFamily="2" charset="2"/>
              <a:buChar char="§"/>
            </a:pPr>
            <a:r>
              <a:rPr lang="en-US" sz="2400" b="0" u="none" strike="noStrike" dirty="0">
                <a:uFillTx/>
                <a:latin typeface="Coolvetica"/>
                <a:ea typeface="Microsoft YaHei"/>
              </a:rPr>
              <a:t>Invol</a:t>
            </a:r>
            <a:r>
              <a:rPr lang="en-US" sz="2400" dirty="0">
                <a:latin typeface="Coolvetica"/>
                <a:ea typeface="Microsoft YaHei"/>
              </a:rPr>
              <a:t>ving family and support networks</a:t>
            </a:r>
          </a:p>
          <a:p>
            <a:pPr marL="285750" indent="-285750">
              <a:buFont typeface="Wingdings" panose="05000000000000000000" pitchFamily="2" charset="2"/>
              <a:buChar char="§"/>
            </a:pPr>
            <a:r>
              <a:rPr lang="en-US" sz="2400" b="0" u="none" strike="noStrike" dirty="0">
                <a:uFillTx/>
                <a:latin typeface="Coolvetica"/>
                <a:ea typeface="Microsoft YaHei"/>
              </a:rPr>
              <a:t>Promoting a healthy relationship with food and exercise</a:t>
            </a:r>
          </a:p>
          <a:p>
            <a:pPr marL="285750" indent="-285750">
              <a:buFont typeface="Wingdings" panose="05000000000000000000" pitchFamily="2" charset="2"/>
              <a:buChar char="§"/>
            </a:pPr>
            <a:r>
              <a:rPr lang="en-US" sz="2400" b="0" u="none" strike="noStrike" dirty="0">
                <a:uFillTx/>
                <a:latin typeface="Coolvetica"/>
                <a:ea typeface="Microsoft YaHei"/>
              </a:rPr>
              <a:t>Challenging </a:t>
            </a:r>
            <a:r>
              <a:rPr lang="en-US" sz="2400" dirty="0">
                <a:latin typeface="Coolvetica"/>
                <a:ea typeface="Microsoft YaHei"/>
              </a:rPr>
              <a:t>unrealistic social and media influences</a:t>
            </a:r>
            <a:endParaRPr lang="en-US" sz="2400" b="0" u="none" strike="noStrike" dirty="0">
              <a:uFillTx/>
              <a:latin typeface="Coolvetica"/>
            </a:endParaRPr>
          </a:p>
        </p:txBody>
      </p:sp>
    </p:spTree>
    <p:extLst>
      <p:ext uri="{BB962C8B-B14F-4D97-AF65-F5344CB8AC3E}">
        <p14:creationId xmlns:p14="http://schemas.microsoft.com/office/powerpoint/2010/main" val="12425727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50DF9A56-42A0-C36F-2B65-E0D31CB0B262}"/>
            </a:ext>
          </a:extLst>
        </p:cNvPr>
        <p:cNvGrpSpPr/>
        <p:nvPr/>
      </p:nvGrpSpPr>
      <p:grpSpPr>
        <a:xfrm>
          <a:off x="0" y="0"/>
          <a:ext cx="0" cy="0"/>
          <a:chOff x="0" y="0"/>
          <a:chExt cx="0" cy="0"/>
        </a:xfrm>
      </p:grpSpPr>
      <p:pic>
        <p:nvPicPr>
          <p:cNvPr id="3074" name="Picture 2" descr="Young woman exercising cartoon Royalty Free Vector Image">
            <a:extLst>
              <a:ext uri="{FF2B5EF4-FFF2-40B4-BE49-F238E27FC236}">
                <a16:creationId xmlns:a16="http://schemas.microsoft.com/office/drawing/2014/main" id="{BF011039-B8F8-74A2-FD6C-C6E6E3A9B2C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360" t="2625" b="10185"/>
          <a:stretch/>
        </p:blipFill>
        <p:spPr bwMode="auto">
          <a:xfrm>
            <a:off x="7368669" y="954714"/>
            <a:ext cx="2274755" cy="3376281"/>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5F11E5CB-20F5-2989-17A7-D0B501BEC8C4}"/>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ndParaRPr>
          </a:p>
        </p:txBody>
      </p:sp>
      <p:pic>
        <p:nvPicPr>
          <p:cNvPr id="19" name="Imagen 18">
            <a:extLst>
              <a:ext uri="{FF2B5EF4-FFF2-40B4-BE49-F238E27FC236}">
                <a16:creationId xmlns:a16="http://schemas.microsoft.com/office/drawing/2014/main" id="{7752A541-9943-984E-C4CB-B130BCB20341}"/>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4D70A72F-C380-1541-7C0B-274216277EFE}"/>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ndParaRPr>
          </a:p>
        </p:txBody>
      </p:sp>
      <p:pic>
        <p:nvPicPr>
          <p:cNvPr id="22" name="Imagen 21">
            <a:extLst>
              <a:ext uri="{FF2B5EF4-FFF2-40B4-BE49-F238E27FC236}">
                <a16:creationId xmlns:a16="http://schemas.microsoft.com/office/drawing/2014/main" id="{2F22985F-DD9E-997F-D39E-DA65EBC98215}"/>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221863DC-D18C-84C5-7248-1BE6A5EA3231}"/>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E98E24"/>
              </a:solidFill>
              <a:effectLst/>
              <a:uLnTx/>
              <a:uFillTx/>
              <a:latin typeface="Coolvetica"/>
            </a:endParaRPr>
          </a:p>
        </p:txBody>
      </p:sp>
      <p:sp>
        <p:nvSpPr>
          <p:cNvPr id="24" name="CuadroTexto 23">
            <a:extLst>
              <a:ext uri="{FF2B5EF4-FFF2-40B4-BE49-F238E27FC236}">
                <a16:creationId xmlns:a16="http://schemas.microsoft.com/office/drawing/2014/main" id="{0B52D588-F5EB-A041-F674-E5163AE5A1EB}"/>
              </a:ext>
            </a:extLst>
          </p:cNvPr>
          <p:cNvSpPr txBox="1"/>
          <p:nvPr/>
        </p:nvSpPr>
        <p:spPr>
          <a:xfrm>
            <a:off x="856980" y="1536289"/>
            <a:ext cx="6711262" cy="2756713"/>
          </a:xfrm>
          <a:prstGeom prst="rect">
            <a:avLst/>
          </a:prstGeom>
          <a:noFill/>
          <a:ln w="0">
            <a:noFill/>
          </a:ln>
        </p:spPr>
        <p:txBody>
          <a:bodyPr lIns="90000" tIns="45000" rIns="90000" bIns="45000" anchor="t">
            <a:noAutofit/>
          </a:bodyPr>
          <a:lstStyle/>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Obsession with fitness ≠ wellness</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Training and diet can be used as a control</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Warning signs are not always visible</a:t>
            </a:r>
          </a:p>
        </p:txBody>
      </p:sp>
      <p:sp>
        <p:nvSpPr>
          <p:cNvPr id="2" name="CuadroTexto 22">
            <a:extLst>
              <a:ext uri="{FF2B5EF4-FFF2-40B4-BE49-F238E27FC236}">
                <a16:creationId xmlns:a16="http://schemas.microsoft.com/office/drawing/2014/main" id="{04D87208-B478-5524-9CFE-F3BCCEEE3E82}"/>
              </a:ext>
            </a:extLst>
          </p:cNvPr>
          <p:cNvSpPr txBox="1"/>
          <p:nvPr/>
        </p:nvSpPr>
        <p:spPr>
          <a:xfrm>
            <a:off x="609599" y="497514"/>
            <a:ext cx="7896448"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E98E24"/>
                </a:solidFill>
                <a:effectLst/>
                <a:uLnTx/>
                <a:uFillTx/>
                <a:latin typeface="Coolvetica"/>
              </a:rPr>
              <a:t>It’s Not ‘Just Aesthetics</a:t>
            </a:r>
            <a:r>
              <a:rPr lang="en-US" sz="2800" dirty="0">
                <a:solidFill>
                  <a:srgbClr val="E98E24"/>
                </a:solidFill>
                <a:latin typeface="Coolvetica"/>
              </a:rPr>
              <a:t>’</a:t>
            </a:r>
            <a:endParaRPr kumimoji="0" lang="en-US" sz="2800" b="0" i="0" u="none" strike="noStrike" kern="1200" cap="none" spc="0" normalizeH="0" baseline="0" noProof="0" dirty="0">
              <a:ln>
                <a:noFill/>
              </a:ln>
              <a:solidFill>
                <a:srgbClr val="E98E24"/>
              </a:solidFill>
              <a:effectLst/>
              <a:uLnTx/>
              <a:uFillTx/>
              <a:latin typeface="Coolvetica"/>
            </a:endParaRPr>
          </a:p>
        </p:txBody>
      </p:sp>
    </p:spTree>
    <p:extLst>
      <p:ext uri="{BB962C8B-B14F-4D97-AF65-F5344CB8AC3E}">
        <p14:creationId xmlns:p14="http://schemas.microsoft.com/office/powerpoint/2010/main" val="36898453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5E21BB-0A16-620A-F6B7-53F0B1965FD7}"/>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A47C8FA4-CE89-18F6-AC5F-3B443B112610}"/>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487686A7-1FAC-F283-8369-E914475E477E}"/>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56C83AA0-204A-FBBF-5D8E-6A845892A75A}"/>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48B7BD35-3373-F54F-A60A-B671447B1FE0}"/>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8CAA92A8-FEE8-119C-1DDD-17EAD0C9AC74}"/>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 name="CuadroTexto 22">
            <a:extLst>
              <a:ext uri="{FF2B5EF4-FFF2-40B4-BE49-F238E27FC236}">
                <a16:creationId xmlns:a16="http://schemas.microsoft.com/office/drawing/2014/main" id="{EF71BBC4-1AE5-5833-6410-21624D1C3CBE}"/>
              </a:ext>
            </a:extLst>
          </p:cNvPr>
          <p:cNvSpPr txBox="1"/>
          <p:nvPr/>
        </p:nvSpPr>
        <p:spPr>
          <a:xfrm>
            <a:off x="1858290" y="2149669"/>
            <a:ext cx="6363420" cy="914400"/>
          </a:xfrm>
          <a:prstGeom prst="rect">
            <a:avLst/>
          </a:prstGeom>
          <a:noFill/>
          <a:ln w="0">
            <a:noFill/>
          </a:ln>
        </p:spPr>
        <p:txBody>
          <a:bodyPr lIns="90000" tIns="45000" rIns="90000" bIns="45000" anchor="t">
            <a:noAutofit/>
          </a:bodyPr>
          <a:lstStyle/>
          <a:p>
            <a:pPr algn="ctr"/>
            <a:r>
              <a:rPr lang="en-US" sz="2800" b="0" u="none" strike="noStrike" dirty="0">
                <a:solidFill>
                  <a:srgbClr val="E98E24"/>
                </a:solidFill>
                <a:uFillTx/>
                <a:latin typeface="Coolvetica"/>
              </a:rPr>
              <a:t>Approaching a Youth with a BI Disorder</a:t>
            </a:r>
          </a:p>
        </p:txBody>
      </p:sp>
      <p:pic>
        <p:nvPicPr>
          <p:cNvPr id="3" name="Picture 2" descr="120+ Body Dysmorphic Disorder Illustrations Stock Illustrations,  Royalty-Free Vector Graphics &amp; Clip Art - iStock">
            <a:extLst>
              <a:ext uri="{FF2B5EF4-FFF2-40B4-BE49-F238E27FC236}">
                <a16:creationId xmlns:a16="http://schemas.microsoft.com/office/drawing/2014/main" id="{904E2A50-2F01-D9E6-18D6-081E1BDAE3F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239951" y="231325"/>
            <a:ext cx="2729906" cy="2729906"/>
          </a:xfrm>
          <a:prstGeom prst="rect">
            <a:avLst/>
          </a:prstGeom>
          <a:noFill/>
          <a:extLst>
            <a:ext uri="{909E8E84-426E-40DD-AFC4-6F175D3DCCD1}">
              <a14:hiddenFill xmlns:a14="http://schemas.microsoft.com/office/drawing/2010/main">
                <a:solidFill>
                  <a:srgbClr val="FFFFFF"/>
                </a:solidFill>
              </a14:hiddenFill>
            </a:ext>
          </a:extLst>
        </p:spPr>
      </p:pic>
      <p:sp>
        <p:nvSpPr>
          <p:cNvPr id="4" name="CuadroTexto 23">
            <a:extLst>
              <a:ext uri="{FF2B5EF4-FFF2-40B4-BE49-F238E27FC236}">
                <a16:creationId xmlns:a16="http://schemas.microsoft.com/office/drawing/2014/main" id="{4083D4CA-4CC5-8663-F5B1-0F7E3F278730}"/>
              </a:ext>
            </a:extLst>
          </p:cNvPr>
          <p:cNvSpPr txBox="1"/>
          <p:nvPr/>
        </p:nvSpPr>
        <p:spPr>
          <a:xfrm>
            <a:off x="953233" y="7686279"/>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rgbClr val="000000"/>
                </a:solidFill>
                <a:uFillTx/>
                <a:latin typeface="Coolvetica"/>
                <a:ea typeface="Microsoft YaHei"/>
              </a:rPr>
              <a:t>Building trust and open communication</a:t>
            </a:r>
          </a:p>
          <a:p>
            <a:pPr marL="285750" indent="-285750">
              <a:buFont typeface="Wingdings" panose="05000000000000000000" pitchFamily="2" charset="2"/>
              <a:buChar char="§"/>
            </a:pPr>
            <a:r>
              <a:rPr lang="en-US" sz="2400" dirty="0">
                <a:latin typeface="Coolvetica"/>
                <a:ea typeface="Microsoft YaHei"/>
              </a:rPr>
              <a:t>Avoiding blame and criticism</a:t>
            </a:r>
          </a:p>
          <a:p>
            <a:pPr marL="285750" indent="-285750">
              <a:buFont typeface="Wingdings" panose="05000000000000000000" pitchFamily="2" charset="2"/>
              <a:buChar char="§"/>
            </a:pPr>
            <a:r>
              <a:rPr lang="en-US" sz="2400" b="0" u="none" strike="noStrike" dirty="0">
                <a:uFillTx/>
                <a:latin typeface="Coolvetica"/>
                <a:ea typeface="Microsoft YaHei"/>
              </a:rPr>
              <a:t>Educating without pressuring</a:t>
            </a:r>
          </a:p>
          <a:p>
            <a:pPr marL="285750" indent="-285750">
              <a:buFont typeface="Wingdings" panose="05000000000000000000" pitchFamily="2" charset="2"/>
              <a:buChar char="§"/>
            </a:pPr>
            <a:r>
              <a:rPr lang="en-US" sz="2400" dirty="0">
                <a:latin typeface="Coolvetica"/>
                <a:ea typeface="Microsoft YaHei"/>
              </a:rPr>
              <a:t>Encouraging professional help</a:t>
            </a:r>
          </a:p>
          <a:p>
            <a:pPr marL="285750" indent="-285750">
              <a:buFont typeface="Wingdings" panose="05000000000000000000" pitchFamily="2" charset="2"/>
              <a:buChar char="§"/>
            </a:pPr>
            <a:r>
              <a:rPr lang="en-US" sz="2400" b="0" u="none" strike="noStrike" dirty="0">
                <a:uFillTx/>
                <a:latin typeface="Coolvetica"/>
                <a:ea typeface="Microsoft YaHei"/>
              </a:rPr>
              <a:t>Invol</a:t>
            </a:r>
            <a:r>
              <a:rPr lang="en-US" sz="2400" dirty="0">
                <a:latin typeface="Coolvetica"/>
                <a:ea typeface="Microsoft YaHei"/>
              </a:rPr>
              <a:t>ving family and support networks</a:t>
            </a:r>
          </a:p>
          <a:p>
            <a:pPr marL="285750" indent="-285750">
              <a:buFont typeface="Wingdings" panose="05000000000000000000" pitchFamily="2" charset="2"/>
              <a:buChar char="§"/>
            </a:pPr>
            <a:r>
              <a:rPr lang="en-US" sz="2400" b="0" u="none" strike="noStrike" dirty="0">
                <a:uFillTx/>
                <a:latin typeface="Coolvetica"/>
                <a:ea typeface="Microsoft YaHei"/>
              </a:rPr>
              <a:t>Promoting a healthy relationship with food and exercise</a:t>
            </a:r>
          </a:p>
          <a:p>
            <a:pPr marL="285750" indent="-285750">
              <a:buFont typeface="Wingdings" panose="05000000000000000000" pitchFamily="2" charset="2"/>
              <a:buChar char="§"/>
            </a:pPr>
            <a:r>
              <a:rPr lang="en-US" sz="2400" b="0" u="none" strike="noStrike" dirty="0">
                <a:uFillTx/>
                <a:latin typeface="Coolvetica"/>
                <a:ea typeface="Microsoft YaHei"/>
              </a:rPr>
              <a:t>Challenging </a:t>
            </a:r>
            <a:r>
              <a:rPr lang="en-US" sz="2400" dirty="0">
                <a:latin typeface="Coolvetica"/>
                <a:ea typeface="Microsoft YaHei"/>
              </a:rPr>
              <a:t>unrealistic social and media influences</a:t>
            </a:r>
            <a:endParaRPr lang="en-US" sz="2400" b="0" u="none" strike="noStrike" dirty="0">
              <a:uFillTx/>
              <a:latin typeface="Coolvetica"/>
            </a:endParaRPr>
          </a:p>
        </p:txBody>
      </p:sp>
    </p:spTree>
    <p:extLst>
      <p:ext uri="{BB962C8B-B14F-4D97-AF65-F5344CB8AC3E}">
        <p14:creationId xmlns:p14="http://schemas.microsoft.com/office/powerpoint/2010/main" val="39303963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F0813F-CAE4-F9A3-C10D-2ECDB21810BC}"/>
            </a:ext>
          </a:extLst>
        </p:cNvPr>
        <p:cNvGrpSpPr/>
        <p:nvPr/>
      </p:nvGrpSpPr>
      <p:grpSpPr>
        <a:xfrm>
          <a:off x="0" y="0"/>
          <a:ext cx="0" cy="0"/>
          <a:chOff x="0" y="0"/>
          <a:chExt cx="0" cy="0"/>
        </a:xfrm>
      </p:grpSpPr>
      <p:pic>
        <p:nvPicPr>
          <p:cNvPr id="15362" name="Picture 2" descr="120+ Body Dysmorphic Disorder Illustrations Stock Illustrations,  Royalty-Free Vector Graphics &amp; Clip Art - iStock">
            <a:extLst>
              <a:ext uri="{FF2B5EF4-FFF2-40B4-BE49-F238E27FC236}">
                <a16:creationId xmlns:a16="http://schemas.microsoft.com/office/drawing/2014/main" id="{5621CD33-1647-5FCD-F396-889553D458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BE6C84FF-7EFC-2BDF-6918-AE618104F10C}"/>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6EF06C99-892B-ADF9-5F6A-D17077DBF4D6}"/>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65D7754A-9505-0198-B484-B9379FA0133E}"/>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A4DD7FA5-B4BE-4F0E-3EFA-EEC1220638E7}"/>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B0B3AD01-66B0-1822-7B45-851C4293FE37}"/>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A66F25A3-F36B-6BDA-D083-4DC6AC6122CB}"/>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rgbClr val="000000"/>
                </a:solidFill>
                <a:uFillTx/>
                <a:latin typeface="Coolvetica"/>
                <a:ea typeface="Microsoft YaHei"/>
              </a:rPr>
              <a:t>Building trust and open communication</a:t>
            </a:r>
          </a:p>
          <a:p>
            <a:pPr marL="285750" indent="-285750">
              <a:buFont typeface="Wingdings" panose="05000000000000000000" pitchFamily="2" charset="2"/>
              <a:buChar char="§"/>
            </a:pPr>
            <a:r>
              <a:rPr lang="en-US" sz="2400" dirty="0">
                <a:latin typeface="Coolvetica"/>
                <a:ea typeface="Microsoft YaHei"/>
              </a:rPr>
              <a:t>Avoiding blame and criticism</a:t>
            </a:r>
          </a:p>
          <a:p>
            <a:pPr marL="285750" indent="-285750">
              <a:buFont typeface="Wingdings" panose="05000000000000000000" pitchFamily="2" charset="2"/>
              <a:buChar char="§"/>
            </a:pPr>
            <a:r>
              <a:rPr lang="en-US" sz="2400" b="0" u="none" strike="noStrike" dirty="0">
                <a:uFillTx/>
                <a:latin typeface="Coolvetica"/>
                <a:ea typeface="Microsoft YaHei"/>
              </a:rPr>
              <a:t>Educating without pressuring</a:t>
            </a:r>
          </a:p>
          <a:p>
            <a:pPr marL="285750" indent="-285750">
              <a:buFont typeface="Wingdings" panose="05000000000000000000" pitchFamily="2" charset="2"/>
              <a:buChar char="§"/>
            </a:pPr>
            <a:r>
              <a:rPr lang="en-US" sz="2400" b="0" u="none" strike="noStrike" dirty="0">
                <a:uFillTx/>
                <a:latin typeface="Coolvetica"/>
                <a:ea typeface="Microsoft YaHei"/>
              </a:rPr>
              <a:t>Invol</a:t>
            </a:r>
            <a:r>
              <a:rPr lang="en-US" sz="2400" dirty="0">
                <a:latin typeface="Coolvetica"/>
                <a:ea typeface="Microsoft YaHei"/>
              </a:rPr>
              <a:t>ving family and support networks</a:t>
            </a:r>
          </a:p>
          <a:p>
            <a:pPr marL="285750" indent="-285750">
              <a:buFont typeface="Wingdings" panose="05000000000000000000" pitchFamily="2" charset="2"/>
              <a:buChar char="§"/>
            </a:pPr>
            <a:r>
              <a:rPr lang="en-US" sz="2400" dirty="0">
                <a:latin typeface="Coolvetica"/>
                <a:ea typeface="Microsoft YaHei"/>
              </a:rPr>
              <a:t>Encouraging professional help</a:t>
            </a:r>
          </a:p>
          <a:p>
            <a:pPr marL="285750" indent="-285750">
              <a:buFont typeface="Wingdings" panose="05000000000000000000" pitchFamily="2" charset="2"/>
              <a:buChar char="§"/>
            </a:pPr>
            <a:r>
              <a:rPr lang="en-US" sz="2400" b="0" u="none" strike="noStrike" dirty="0">
                <a:uFillTx/>
                <a:latin typeface="Coolvetica"/>
                <a:ea typeface="Microsoft YaHei"/>
              </a:rPr>
              <a:t>Promoting a healthy relationship with food and exercise</a:t>
            </a:r>
          </a:p>
          <a:p>
            <a:pPr marL="285750" indent="-285750">
              <a:buFont typeface="Wingdings" panose="05000000000000000000" pitchFamily="2" charset="2"/>
              <a:buChar char="§"/>
            </a:pPr>
            <a:r>
              <a:rPr lang="en-US" sz="2400" b="0" u="none" strike="noStrike" dirty="0">
                <a:uFillTx/>
                <a:latin typeface="Coolvetica"/>
                <a:ea typeface="Microsoft YaHei"/>
              </a:rPr>
              <a:t>Challenging </a:t>
            </a:r>
            <a:r>
              <a:rPr lang="en-US" sz="2400" dirty="0">
                <a:latin typeface="Coolvetica"/>
                <a:ea typeface="Microsoft YaHei"/>
              </a:rPr>
              <a:t>unrealistic social and media influences</a:t>
            </a:r>
            <a:endParaRPr lang="en-US" sz="2400" b="0" u="none" strike="noStrike" dirty="0">
              <a:uFillTx/>
              <a:latin typeface="Coolvetica"/>
            </a:endParaRPr>
          </a:p>
        </p:txBody>
      </p:sp>
      <p:sp>
        <p:nvSpPr>
          <p:cNvPr id="2" name="CuadroTexto 22">
            <a:extLst>
              <a:ext uri="{FF2B5EF4-FFF2-40B4-BE49-F238E27FC236}">
                <a16:creationId xmlns:a16="http://schemas.microsoft.com/office/drawing/2014/main" id="{332DE979-C67D-3B43-5C58-BA4A98D3F7A4}"/>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Approaching a Youth with a BI Disorder</a:t>
            </a:r>
          </a:p>
        </p:txBody>
      </p:sp>
    </p:spTree>
    <p:extLst>
      <p:ext uri="{BB962C8B-B14F-4D97-AF65-F5344CB8AC3E}">
        <p14:creationId xmlns:p14="http://schemas.microsoft.com/office/powerpoint/2010/main" val="31021089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0D3333-9432-3E4F-C7AC-B8E219E3AEDD}"/>
            </a:ext>
          </a:extLst>
        </p:cNvPr>
        <p:cNvGrpSpPr/>
        <p:nvPr/>
      </p:nvGrpSpPr>
      <p:grpSpPr>
        <a:xfrm>
          <a:off x="0" y="0"/>
          <a:ext cx="0" cy="0"/>
          <a:chOff x="0" y="0"/>
          <a:chExt cx="0" cy="0"/>
        </a:xfrm>
      </p:grpSpPr>
      <p:pic>
        <p:nvPicPr>
          <p:cNvPr id="15362" name="Picture 2" descr="120+ Body Dysmorphic Disorder Illustrations Stock Illustrations,  Royalty-Free Vector Graphics &amp; Clip Art - iStock">
            <a:extLst>
              <a:ext uri="{FF2B5EF4-FFF2-40B4-BE49-F238E27FC236}">
                <a16:creationId xmlns:a16="http://schemas.microsoft.com/office/drawing/2014/main" id="{CAE1F8B9-3CB9-57BE-5245-E7CF14EFFF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1E491EE6-1C19-861F-DFD8-6FEE7C03AB5A}"/>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CC25F51F-8CDB-0B3D-E1E1-CE84CD907E09}"/>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9DDA060F-A606-4097-38C9-8842D6D0FEBA}"/>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4E2E6F5A-FA3E-359A-F8BF-89054C1E825B}"/>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B2825366-23B8-2942-884E-FD9DC5F560D8}"/>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58F2278A-6241-0F3A-CDE0-D217207ABFBA}"/>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rgbClr val="000000"/>
                </a:solidFill>
                <a:uFillTx/>
                <a:latin typeface="Coolvetica"/>
                <a:ea typeface="Microsoft YaHei"/>
              </a:rPr>
              <a:t>Building trust and open communication</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Avoiding blame and criticism</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Educating without pressuring</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Encouraging professional help</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Invol</a:t>
            </a:r>
            <a:r>
              <a:rPr lang="en-US" sz="2400" dirty="0">
                <a:solidFill>
                  <a:schemeClr val="bg1">
                    <a:lumMod val="95000"/>
                  </a:schemeClr>
                </a:solidFill>
                <a:latin typeface="Coolvetica"/>
                <a:ea typeface="Microsoft YaHei"/>
              </a:rPr>
              <a:t>ving family and support networks</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Promoting a healthy relationship with food and exercise</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Challenging </a:t>
            </a:r>
            <a:r>
              <a:rPr lang="en-US" sz="2400" dirty="0">
                <a:solidFill>
                  <a:schemeClr val="bg1">
                    <a:lumMod val="95000"/>
                  </a:schemeClr>
                </a:solidFill>
                <a:latin typeface="Coolvetica"/>
                <a:ea typeface="Microsoft YaHei"/>
              </a:rPr>
              <a:t>unrealistic social and media influences</a:t>
            </a:r>
            <a:endParaRPr lang="en-US" sz="2400" b="0" u="none" strike="noStrike" dirty="0">
              <a:solidFill>
                <a:schemeClr val="bg1">
                  <a:lumMod val="95000"/>
                </a:schemeClr>
              </a:solidFill>
              <a:uFillTx/>
              <a:latin typeface="Coolvetica"/>
            </a:endParaRPr>
          </a:p>
        </p:txBody>
      </p:sp>
      <p:sp>
        <p:nvSpPr>
          <p:cNvPr id="2" name="CuadroTexto 22">
            <a:extLst>
              <a:ext uri="{FF2B5EF4-FFF2-40B4-BE49-F238E27FC236}">
                <a16:creationId xmlns:a16="http://schemas.microsoft.com/office/drawing/2014/main" id="{F3353110-FF55-2C3F-B17C-26DF8D7C362F}"/>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Approaching a </a:t>
            </a:r>
            <a:r>
              <a:rPr lang="en-US" sz="2800" dirty="0">
                <a:solidFill>
                  <a:srgbClr val="E98E24"/>
                </a:solidFill>
                <a:latin typeface="Coolvetica"/>
              </a:rPr>
              <a:t>Y</a:t>
            </a:r>
            <a:r>
              <a:rPr lang="en-US" sz="2800" b="0" u="none" strike="noStrike" dirty="0">
                <a:solidFill>
                  <a:srgbClr val="E98E24"/>
                </a:solidFill>
                <a:uFillTx/>
                <a:latin typeface="Coolvetica"/>
              </a:rPr>
              <a:t>outh with a BI Disorder</a:t>
            </a:r>
          </a:p>
        </p:txBody>
      </p:sp>
      <p:sp>
        <p:nvSpPr>
          <p:cNvPr id="3" name="CasellaDiTesto 2">
            <a:extLst>
              <a:ext uri="{FF2B5EF4-FFF2-40B4-BE49-F238E27FC236}">
                <a16:creationId xmlns:a16="http://schemas.microsoft.com/office/drawing/2014/main" id="{68636A87-76F0-B544-E916-FFA720E75991}"/>
              </a:ext>
            </a:extLst>
          </p:cNvPr>
          <p:cNvSpPr txBox="1"/>
          <p:nvPr/>
        </p:nvSpPr>
        <p:spPr>
          <a:xfrm>
            <a:off x="-5417072" y="1718288"/>
            <a:ext cx="5181600" cy="2031325"/>
          </a:xfrm>
          <a:prstGeom prst="rect">
            <a:avLst/>
          </a:prstGeom>
          <a:noFill/>
        </p:spPr>
        <p:txBody>
          <a:bodyPr wrap="square">
            <a:spAutoFit/>
          </a:bodyPr>
          <a:lstStyle/>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Establish</a:t>
            </a:r>
            <a:r>
              <a:rPr kumimoji="0" lang="it-IT" altLang="it-IT" b="0" i="0" u="none" strike="noStrike" cap="none" normalizeH="0" baseline="0" dirty="0">
                <a:ln>
                  <a:noFill/>
                </a:ln>
                <a:solidFill>
                  <a:schemeClr val="tx1"/>
                </a:solidFill>
                <a:effectLst/>
                <a:latin typeface="Coolvetica"/>
              </a:rPr>
              <a:t> a non-</a:t>
            </a:r>
            <a:r>
              <a:rPr kumimoji="0" lang="it-IT" altLang="it-IT" b="0" i="0" u="none" strike="noStrike" cap="none" normalizeH="0" baseline="0" dirty="0" err="1">
                <a:ln>
                  <a:noFill/>
                </a:ln>
                <a:solidFill>
                  <a:schemeClr val="tx1"/>
                </a:solidFill>
                <a:effectLst/>
                <a:latin typeface="Coolvetica"/>
              </a:rPr>
              <a:t>judgmental</a:t>
            </a:r>
            <a:r>
              <a:rPr kumimoji="0" lang="it-IT" altLang="it-IT" b="0" i="0" u="none" strike="noStrike" cap="none" normalizeH="0" baseline="0" dirty="0">
                <a:ln>
                  <a:noFill/>
                </a:ln>
                <a:solidFill>
                  <a:schemeClr val="tx1"/>
                </a:solidFill>
                <a:effectLst/>
                <a:latin typeface="Coolvetica"/>
              </a:rPr>
              <a:t> and </a:t>
            </a:r>
            <a:r>
              <a:rPr kumimoji="0" lang="it-IT" altLang="it-IT" b="0" i="0" u="none" strike="noStrike" cap="none" normalizeH="0" baseline="0" dirty="0" err="1">
                <a:ln>
                  <a:noFill/>
                </a:ln>
                <a:solidFill>
                  <a:schemeClr val="tx1"/>
                </a:solidFill>
                <a:effectLst/>
                <a:latin typeface="Coolvetica"/>
              </a:rPr>
              <a:t>empathetic</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environment</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Active </a:t>
            </a:r>
            <a:r>
              <a:rPr kumimoji="0" lang="it-IT" altLang="it-IT" b="0" i="0" u="none" strike="noStrike" cap="none" normalizeH="0" baseline="0" dirty="0" err="1">
                <a:ln>
                  <a:noFill/>
                </a:ln>
                <a:solidFill>
                  <a:schemeClr val="tx1"/>
                </a:solidFill>
                <a:effectLst/>
                <a:latin typeface="Coolvetica"/>
              </a:rPr>
              <a:t>listening</a:t>
            </a:r>
            <a:r>
              <a:rPr kumimoji="0" lang="it-IT" altLang="it-IT" b="0" i="0" u="none" strike="noStrike" cap="none" normalizeH="0" baseline="0" dirty="0">
                <a:ln>
                  <a:noFill/>
                </a:ln>
                <a:solidFill>
                  <a:schemeClr val="tx1"/>
                </a:solidFill>
                <a:effectLst/>
                <a:latin typeface="Coolvetica"/>
              </a:rPr>
              <a:t>: validate </a:t>
            </a:r>
            <a:r>
              <a:rPr kumimoji="0" lang="it-IT" altLang="it-IT" b="0" i="0" u="none" strike="noStrike" cap="none" normalizeH="0" baseline="0" dirty="0" err="1">
                <a:ln>
                  <a:noFill/>
                </a:ln>
                <a:solidFill>
                  <a:schemeClr val="tx1"/>
                </a:solidFill>
                <a:effectLst/>
                <a:latin typeface="Coolvetica"/>
              </a:rPr>
              <a:t>emotions</a:t>
            </a:r>
            <a:r>
              <a:rPr kumimoji="0" lang="it-IT" altLang="it-IT" b="0" i="0" u="none" strike="noStrike" cap="none" normalizeH="0" baseline="0" dirty="0">
                <a:ln>
                  <a:noFill/>
                </a:ln>
                <a:solidFill>
                  <a:schemeClr val="tx1"/>
                </a:solidFill>
                <a:effectLst/>
                <a:latin typeface="Coolvetica"/>
              </a:rPr>
              <a:t> and </a:t>
            </a:r>
            <a:r>
              <a:rPr kumimoji="0" lang="it-IT" altLang="it-IT" b="0" i="0" u="none" strike="noStrike" cap="none" normalizeH="0" baseline="0" dirty="0" err="1">
                <a:ln>
                  <a:noFill/>
                </a:ln>
                <a:solidFill>
                  <a:schemeClr val="tx1"/>
                </a:solidFill>
                <a:effectLst/>
                <a:latin typeface="Coolvetica"/>
              </a:rPr>
              <a:t>struggles</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Use open-</a:t>
            </a:r>
            <a:r>
              <a:rPr kumimoji="0" lang="it-IT" altLang="it-IT" b="0" i="0" u="none" strike="noStrike" cap="none" normalizeH="0" baseline="0" dirty="0" err="1">
                <a:ln>
                  <a:noFill/>
                </a:ln>
                <a:solidFill>
                  <a:schemeClr val="tx1"/>
                </a:solidFill>
                <a:effectLst/>
                <a:latin typeface="Coolvetica"/>
              </a:rPr>
              <a:t>ended</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questions</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avoid</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direct</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confrontation</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Encourage</a:t>
            </a:r>
            <a:r>
              <a:rPr kumimoji="0" lang="it-IT" altLang="it-IT" b="0" i="0" u="none" strike="noStrike" cap="none" normalizeH="0" baseline="0" dirty="0">
                <a:ln>
                  <a:noFill/>
                </a:ln>
                <a:solidFill>
                  <a:schemeClr val="tx1"/>
                </a:solidFill>
                <a:effectLst/>
                <a:latin typeface="Coolvetica"/>
              </a:rPr>
              <a:t> self-</a:t>
            </a:r>
            <a:r>
              <a:rPr kumimoji="0" lang="it-IT" altLang="it-IT" b="0" i="0" u="none" strike="noStrike" cap="none" normalizeH="0" baseline="0" dirty="0" err="1">
                <a:ln>
                  <a:noFill/>
                </a:ln>
                <a:solidFill>
                  <a:schemeClr val="tx1"/>
                </a:solidFill>
                <a:effectLst/>
                <a:latin typeface="Coolvetica"/>
              </a:rPr>
              <a:t>expression</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through</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journaling</a:t>
            </a:r>
            <a:r>
              <a:rPr kumimoji="0" lang="it-IT" altLang="it-IT" b="0" i="0" u="none" strike="noStrike" cap="none" normalizeH="0" baseline="0" dirty="0">
                <a:ln>
                  <a:noFill/>
                </a:ln>
                <a:solidFill>
                  <a:schemeClr val="tx1"/>
                </a:solidFill>
                <a:effectLst/>
                <a:latin typeface="Coolvetica"/>
              </a:rPr>
              <a:t>, creative outlets</a:t>
            </a:r>
          </a:p>
        </p:txBody>
      </p:sp>
    </p:spTree>
    <p:extLst>
      <p:ext uri="{BB962C8B-B14F-4D97-AF65-F5344CB8AC3E}">
        <p14:creationId xmlns:p14="http://schemas.microsoft.com/office/powerpoint/2010/main" val="3971255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91DE0D-5A59-4774-D013-158FC18EA06E}"/>
            </a:ext>
          </a:extLst>
        </p:cNvPr>
        <p:cNvGrpSpPr/>
        <p:nvPr/>
      </p:nvGrpSpPr>
      <p:grpSpPr>
        <a:xfrm>
          <a:off x="0" y="0"/>
          <a:ext cx="0" cy="0"/>
          <a:chOff x="0" y="0"/>
          <a:chExt cx="0" cy="0"/>
        </a:xfrm>
      </p:grpSpPr>
      <p:pic>
        <p:nvPicPr>
          <p:cNvPr id="15362" name="Picture 2" descr="120+ Body Dysmorphic Disorder Illustrations Stock Illustrations,  Royalty-Free Vector Graphics &amp; Clip Art - iStock">
            <a:extLst>
              <a:ext uri="{FF2B5EF4-FFF2-40B4-BE49-F238E27FC236}">
                <a16:creationId xmlns:a16="http://schemas.microsoft.com/office/drawing/2014/main" id="{D89088A1-8F9C-13AD-AA26-F505115763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0EE6BEB9-ADD6-46FF-4B9D-B6AF5DD7786F}"/>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806BC481-C023-5ACF-6DB3-0D5B22F34BA3}"/>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27DA84F1-0387-BFAA-44AD-DE67971442F6}"/>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F3718459-85A4-6BE9-809C-3A56F41E7A49}"/>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5359C091-8403-AFD3-37B2-2D964D07ACA6}"/>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380A6099-9997-9217-DAC5-3089F5BBE2E9}"/>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rgbClr val="000000"/>
                </a:solidFill>
                <a:uFillTx/>
                <a:latin typeface="Coolvetica"/>
                <a:ea typeface="Microsoft YaHei"/>
              </a:rPr>
              <a:t>Building trust and open communication</a:t>
            </a:r>
          </a:p>
          <a:p>
            <a:pPr marL="285750" indent="-285750">
              <a:buFont typeface="Wingdings" panose="05000000000000000000" pitchFamily="2" charset="2"/>
              <a:buChar char="§"/>
            </a:pPr>
            <a:r>
              <a:rPr lang="en-US" sz="2400" dirty="0">
                <a:solidFill>
                  <a:schemeClr val="bg1"/>
                </a:solidFill>
                <a:latin typeface="Coolvetica"/>
                <a:ea typeface="Microsoft YaHei"/>
              </a:rPr>
              <a:t>Avoiding blame and criticism</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Educating without pressuring</a:t>
            </a:r>
          </a:p>
          <a:p>
            <a:pPr marL="285750" indent="-285750">
              <a:buFont typeface="Wingdings" panose="05000000000000000000" pitchFamily="2" charset="2"/>
              <a:buChar char="§"/>
            </a:pPr>
            <a:r>
              <a:rPr lang="en-US" sz="2400" dirty="0">
                <a:solidFill>
                  <a:schemeClr val="bg1"/>
                </a:solidFill>
                <a:latin typeface="Coolvetica"/>
                <a:ea typeface="Microsoft YaHei"/>
              </a:rPr>
              <a:t>Encouraging professional help</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Invol</a:t>
            </a:r>
            <a:r>
              <a:rPr lang="en-US" sz="2400" dirty="0">
                <a:solidFill>
                  <a:schemeClr val="bg1"/>
                </a:solidFill>
                <a:latin typeface="Coolvetica"/>
                <a:ea typeface="Microsoft YaHei"/>
              </a:rPr>
              <a:t>ving family and support networks</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Promoting a healthy relationship with food and exercise</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Challenging </a:t>
            </a:r>
            <a:r>
              <a:rPr lang="en-US" sz="2400" dirty="0">
                <a:solidFill>
                  <a:schemeClr val="bg1"/>
                </a:solidFill>
                <a:latin typeface="Coolvetica"/>
                <a:ea typeface="Microsoft YaHei"/>
              </a:rPr>
              <a:t>unrealistic social and media influences</a:t>
            </a:r>
            <a:endParaRPr lang="en-US" sz="2400" b="0" u="none" strike="noStrike" dirty="0">
              <a:solidFill>
                <a:schemeClr val="bg1"/>
              </a:solidFill>
              <a:uFillTx/>
              <a:latin typeface="Coolvetica"/>
            </a:endParaRPr>
          </a:p>
        </p:txBody>
      </p:sp>
      <p:sp>
        <p:nvSpPr>
          <p:cNvPr id="2" name="CuadroTexto 22">
            <a:extLst>
              <a:ext uri="{FF2B5EF4-FFF2-40B4-BE49-F238E27FC236}">
                <a16:creationId xmlns:a16="http://schemas.microsoft.com/office/drawing/2014/main" id="{1BDDDEED-70A8-FF5B-1F02-BD0C796C5A13}"/>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Approaching a Youth with a BI Disorder</a:t>
            </a:r>
          </a:p>
        </p:txBody>
      </p:sp>
      <p:sp>
        <p:nvSpPr>
          <p:cNvPr id="4" name="CasellaDiTesto 3">
            <a:extLst>
              <a:ext uri="{FF2B5EF4-FFF2-40B4-BE49-F238E27FC236}">
                <a16:creationId xmlns:a16="http://schemas.microsoft.com/office/drawing/2014/main" id="{86988CBE-8CC3-2790-2C6D-36FA5553572D}"/>
              </a:ext>
            </a:extLst>
          </p:cNvPr>
          <p:cNvSpPr txBox="1"/>
          <p:nvPr/>
        </p:nvSpPr>
        <p:spPr>
          <a:xfrm>
            <a:off x="856980" y="1654913"/>
            <a:ext cx="5181600" cy="2031325"/>
          </a:xfrm>
          <a:prstGeom prst="rect">
            <a:avLst/>
          </a:prstGeom>
          <a:noFill/>
        </p:spPr>
        <p:txBody>
          <a:bodyPr wrap="square">
            <a:spAutoFit/>
          </a:bodyPr>
          <a:lstStyle/>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Establish</a:t>
            </a:r>
            <a:r>
              <a:rPr kumimoji="0" lang="it-IT" altLang="it-IT" b="0" i="0" u="none" strike="noStrike" cap="none" normalizeH="0" baseline="0" dirty="0">
                <a:ln>
                  <a:noFill/>
                </a:ln>
                <a:solidFill>
                  <a:schemeClr val="tx1"/>
                </a:solidFill>
                <a:effectLst/>
                <a:latin typeface="Coolvetica"/>
              </a:rPr>
              <a:t> a non-</a:t>
            </a:r>
            <a:r>
              <a:rPr kumimoji="0" lang="it-IT" altLang="it-IT" b="0" i="0" u="none" strike="noStrike" cap="none" normalizeH="0" baseline="0" dirty="0" err="1">
                <a:ln>
                  <a:noFill/>
                </a:ln>
                <a:solidFill>
                  <a:schemeClr val="tx1"/>
                </a:solidFill>
                <a:effectLst/>
                <a:latin typeface="Coolvetica"/>
              </a:rPr>
              <a:t>judgmental</a:t>
            </a:r>
            <a:r>
              <a:rPr kumimoji="0" lang="it-IT" altLang="it-IT" b="0" i="0" u="none" strike="noStrike" cap="none" normalizeH="0" baseline="0" dirty="0">
                <a:ln>
                  <a:noFill/>
                </a:ln>
                <a:solidFill>
                  <a:schemeClr val="tx1"/>
                </a:solidFill>
                <a:effectLst/>
                <a:latin typeface="Coolvetica"/>
              </a:rPr>
              <a:t> and </a:t>
            </a:r>
            <a:r>
              <a:rPr kumimoji="0" lang="it-IT" altLang="it-IT" b="0" i="0" u="none" strike="noStrike" cap="none" normalizeH="0" baseline="0" dirty="0" err="1">
                <a:ln>
                  <a:noFill/>
                </a:ln>
                <a:solidFill>
                  <a:schemeClr val="tx1"/>
                </a:solidFill>
                <a:effectLst/>
                <a:latin typeface="Coolvetica"/>
              </a:rPr>
              <a:t>empathetic</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environment</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Active </a:t>
            </a:r>
            <a:r>
              <a:rPr kumimoji="0" lang="it-IT" altLang="it-IT" b="0" i="0" u="none" strike="noStrike" cap="none" normalizeH="0" baseline="0" dirty="0" err="1">
                <a:ln>
                  <a:noFill/>
                </a:ln>
                <a:solidFill>
                  <a:schemeClr val="tx1"/>
                </a:solidFill>
                <a:effectLst/>
                <a:latin typeface="Coolvetica"/>
              </a:rPr>
              <a:t>listening</a:t>
            </a:r>
            <a:r>
              <a:rPr kumimoji="0" lang="it-IT" altLang="it-IT" b="0" i="0" u="none" strike="noStrike" cap="none" normalizeH="0" baseline="0" dirty="0">
                <a:ln>
                  <a:noFill/>
                </a:ln>
                <a:solidFill>
                  <a:schemeClr val="tx1"/>
                </a:solidFill>
                <a:effectLst/>
                <a:latin typeface="Coolvetica"/>
              </a:rPr>
              <a:t>: validate </a:t>
            </a:r>
            <a:r>
              <a:rPr kumimoji="0" lang="it-IT" altLang="it-IT" b="0" i="0" u="none" strike="noStrike" cap="none" normalizeH="0" baseline="0" dirty="0" err="1">
                <a:ln>
                  <a:noFill/>
                </a:ln>
                <a:solidFill>
                  <a:schemeClr val="tx1"/>
                </a:solidFill>
                <a:effectLst/>
                <a:latin typeface="Coolvetica"/>
              </a:rPr>
              <a:t>emotions</a:t>
            </a:r>
            <a:r>
              <a:rPr kumimoji="0" lang="it-IT" altLang="it-IT" b="0" i="0" u="none" strike="noStrike" cap="none" normalizeH="0" baseline="0" dirty="0">
                <a:ln>
                  <a:noFill/>
                </a:ln>
                <a:solidFill>
                  <a:schemeClr val="tx1"/>
                </a:solidFill>
                <a:effectLst/>
                <a:latin typeface="Coolvetica"/>
              </a:rPr>
              <a:t> and </a:t>
            </a:r>
            <a:r>
              <a:rPr kumimoji="0" lang="it-IT" altLang="it-IT" b="0" i="0" u="none" strike="noStrike" cap="none" normalizeH="0" baseline="0" dirty="0" err="1">
                <a:ln>
                  <a:noFill/>
                </a:ln>
                <a:solidFill>
                  <a:schemeClr val="tx1"/>
                </a:solidFill>
                <a:effectLst/>
                <a:latin typeface="Coolvetica"/>
              </a:rPr>
              <a:t>struggles</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Use open-</a:t>
            </a:r>
            <a:r>
              <a:rPr kumimoji="0" lang="it-IT" altLang="it-IT" b="0" i="0" u="none" strike="noStrike" cap="none" normalizeH="0" baseline="0" dirty="0" err="1">
                <a:ln>
                  <a:noFill/>
                </a:ln>
                <a:solidFill>
                  <a:schemeClr val="tx1"/>
                </a:solidFill>
                <a:effectLst/>
                <a:latin typeface="Coolvetica"/>
              </a:rPr>
              <a:t>ended</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questions</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avoid</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direct</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confrontation</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Encourage</a:t>
            </a:r>
            <a:r>
              <a:rPr kumimoji="0" lang="it-IT" altLang="it-IT" b="0" i="0" u="none" strike="noStrike" cap="none" normalizeH="0" baseline="0" dirty="0">
                <a:ln>
                  <a:noFill/>
                </a:ln>
                <a:solidFill>
                  <a:schemeClr val="tx1"/>
                </a:solidFill>
                <a:effectLst/>
                <a:latin typeface="Coolvetica"/>
              </a:rPr>
              <a:t> self-</a:t>
            </a:r>
            <a:r>
              <a:rPr kumimoji="0" lang="it-IT" altLang="it-IT" b="0" i="0" u="none" strike="noStrike" cap="none" normalizeH="0" baseline="0" dirty="0" err="1">
                <a:ln>
                  <a:noFill/>
                </a:ln>
                <a:solidFill>
                  <a:schemeClr val="tx1"/>
                </a:solidFill>
                <a:effectLst/>
                <a:latin typeface="Coolvetica"/>
              </a:rPr>
              <a:t>expression</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through</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journaling</a:t>
            </a:r>
            <a:r>
              <a:rPr kumimoji="0" lang="it-IT" altLang="it-IT" b="0" i="0" u="none" strike="noStrike" cap="none" normalizeH="0" baseline="0" dirty="0">
                <a:ln>
                  <a:noFill/>
                </a:ln>
                <a:solidFill>
                  <a:schemeClr val="tx1"/>
                </a:solidFill>
                <a:effectLst/>
                <a:latin typeface="Coolvetica"/>
              </a:rPr>
              <a:t>, creative outlets</a:t>
            </a:r>
          </a:p>
        </p:txBody>
      </p:sp>
    </p:spTree>
    <p:extLst>
      <p:ext uri="{BB962C8B-B14F-4D97-AF65-F5344CB8AC3E}">
        <p14:creationId xmlns:p14="http://schemas.microsoft.com/office/powerpoint/2010/main" val="21432935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AF582D-C9CD-041F-A5ED-66DF9343212E}"/>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EC377406-4AA0-8666-62C1-D44105AC7FEE}"/>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B2B48323-621A-AAF3-59F4-88430BEA1C4C}"/>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5677F8EC-7F23-6B9B-B53F-A6F62388015C}"/>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4C093BCD-CD2D-6BCF-B1DA-E1535D21BDE9}"/>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0CFD84C5-5F1D-1CCD-ECFC-1871A105A44E}"/>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4CAABAB1-A93A-D119-74F5-014673D739D3}"/>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Building trust and open communication</a:t>
            </a:r>
          </a:p>
          <a:p>
            <a:pPr marL="285750" indent="-285750">
              <a:buFont typeface="Wingdings" panose="05000000000000000000" pitchFamily="2" charset="2"/>
              <a:buChar char="§"/>
            </a:pPr>
            <a:r>
              <a:rPr lang="en-US" sz="2400" dirty="0">
                <a:latin typeface="Coolvetica"/>
                <a:ea typeface="Microsoft YaHei"/>
              </a:rPr>
              <a:t>Avoiding blame and criticism</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Educating without pressuring</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Encouraging professional help</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Invol</a:t>
            </a:r>
            <a:r>
              <a:rPr lang="en-US" sz="2400" dirty="0">
                <a:solidFill>
                  <a:schemeClr val="bg1">
                    <a:lumMod val="95000"/>
                  </a:schemeClr>
                </a:solidFill>
                <a:latin typeface="Coolvetica"/>
                <a:ea typeface="Microsoft YaHei"/>
              </a:rPr>
              <a:t>ving family and support networks</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Promoting a healthy relationship with food and exercise</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Challenging </a:t>
            </a:r>
            <a:r>
              <a:rPr lang="en-US" sz="2400" dirty="0">
                <a:solidFill>
                  <a:schemeClr val="bg1">
                    <a:lumMod val="95000"/>
                  </a:schemeClr>
                </a:solidFill>
                <a:latin typeface="Coolvetica"/>
                <a:ea typeface="Microsoft YaHei"/>
              </a:rPr>
              <a:t>unrealistic social and media influences</a:t>
            </a:r>
            <a:endParaRPr lang="en-US" sz="2400" b="0" u="none" strike="noStrike" dirty="0">
              <a:solidFill>
                <a:schemeClr val="bg1">
                  <a:lumMod val="95000"/>
                </a:schemeClr>
              </a:solidFill>
              <a:uFillTx/>
              <a:latin typeface="Coolvetica"/>
            </a:endParaRPr>
          </a:p>
        </p:txBody>
      </p:sp>
      <p:sp>
        <p:nvSpPr>
          <p:cNvPr id="2" name="CuadroTexto 22">
            <a:extLst>
              <a:ext uri="{FF2B5EF4-FFF2-40B4-BE49-F238E27FC236}">
                <a16:creationId xmlns:a16="http://schemas.microsoft.com/office/drawing/2014/main" id="{247D2D8E-70C4-CC58-2EF2-864A51B0CE14}"/>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Approaching a Youth with a BI Disorder</a:t>
            </a:r>
          </a:p>
        </p:txBody>
      </p:sp>
      <p:sp>
        <p:nvSpPr>
          <p:cNvPr id="4" name="CuadroTexto 23">
            <a:extLst>
              <a:ext uri="{FF2B5EF4-FFF2-40B4-BE49-F238E27FC236}">
                <a16:creationId xmlns:a16="http://schemas.microsoft.com/office/drawing/2014/main" id="{3F46D77B-2686-4F5D-CC2A-1D752FF117C8}"/>
              </a:ext>
            </a:extLst>
          </p:cNvPr>
          <p:cNvSpPr txBox="1"/>
          <p:nvPr/>
        </p:nvSpPr>
        <p:spPr>
          <a:xfrm>
            <a:off x="-5407356" y="2163186"/>
            <a:ext cx="5127360" cy="3506814"/>
          </a:xfrm>
          <a:prstGeom prst="rect">
            <a:avLst/>
          </a:prstGeom>
          <a:noFill/>
          <a:ln w="0">
            <a:noFill/>
          </a:ln>
        </p:spPr>
        <p:txBody>
          <a:bodyPr lIns="90000" tIns="45000" rIns="90000" bIns="45000" anchor="t">
            <a:noAutofit/>
          </a:bodyPr>
          <a:lstStyle/>
          <a:p>
            <a:r>
              <a:rPr kumimoji="0" lang="it-IT" altLang="it-IT" b="0" i="0" u="none" strike="noStrike" cap="none" normalizeH="0" baseline="0" dirty="0" err="1">
                <a:ln>
                  <a:noFill/>
                </a:ln>
                <a:solidFill>
                  <a:schemeClr val="tx1"/>
                </a:solidFill>
                <a:effectLst/>
                <a:latin typeface="Coolvetica"/>
              </a:rPr>
              <a:t>Criticism</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reinforces</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shame</a:t>
            </a:r>
            <a:r>
              <a:rPr kumimoji="0" lang="it-IT" altLang="it-IT" b="0" i="0" u="none" strike="noStrike" cap="none" normalizeH="0" baseline="0" dirty="0">
                <a:ln>
                  <a:noFill/>
                </a:ln>
                <a:solidFill>
                  <a:schemeClr val="tx1"/>
                </a:solidFill>
                <a:effectLst/>
                <a:latin typeface="Coolvetica"/>
              </a:rPr>
              <a:t> and </a:t>
            </a:r>
            <a:r>
              <a:rPr kumimoji="0" lang="it-IT" altLang="it-IT" b="0" i="0" u="none" strike="noStrike" cap="none" normalizeH="0" baseline="0" dirty="0" err="1">
                <a:ln>
                  <a:noFill/>
                </a:ln>
                <a:solidFill>
                  <a:schemeClr val="tx1"/>
                </a:solidFill>
                <a:effectLst/>
                <a:latin typeface="Coolvetica"/>
              </a:rPr>
              <a:t>resistance</a:t>
            </a:r>
            <a:r>
              <a:rPr kumimoji="0" lang="it-IT" altLang="it-IT" b="0" i="0" u="none" strike="noStrike" cap="none" normalizeH="0" baseline="0" dirty="0">
                <a:ln>
                  <a:noFill/>
                </a:ln>
                <a:solidFill>
                  <a:schemeClr val="tx1"/>
                </a:solidFill>
                <a:effectLst/>
                <a:latin typeface="Coolvetica"/>
              </a:rPr>
              <a:t> to help</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Avoid</a:t>
            </a:r>
            <a:r>
              <a:rPr kumimoji="0" lang="it-IT" altLang="it-IT" b="0" i="0" u="none" strike="noStrike" cap="none" normalizeH="0" baseline="0" dirty="0">
                <a:ln>
                  <a:noFill/>
                </a:ln>
                <a:solidFill>
                  <a:schemeClr val="tx1"/>
                </a:solidFill>
                <a:effectLst/>
                <a:latin typeface="Coolvetica"/>
              </a:rPr>
              <a:t> negative </a:t>
            </a:r>
            <a:r>
              <a:rPr kumimoji="0" lang="it-IT" altLang="it-IT" b="0" i="0" u="none" strike="noStrike" cap="none" normalizeH="0" baseline="0" dirty="0" err="1">
                <a:ln>
                  <a:noFill/>
                </a:ln>
                <a:solidFill>
                  <a:schemeClr val="tx1"/>
                </a:solidFill>
                <a:effectLst/>
                <a:latin typeface="Coolvetica"/>
              </a:rPr>
              <a:t>comments</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about</a:t>
            </a:r>
            <a:r>
              <a:rPr kumimoji="0" lang="it-IT" altLang="it-IT" b="0" i="0" u="none" strike="noStrike" cap="none" normalizeH="0" baseline="0" dirty="0">
                <a:ln>
                  <a:noFill/>
                </a:ln>
                <a:solidFill>
                  <a:schemeClr val="tx1"/>
                </a:solidFill>
                <a:effectLst/>
                <a:latin typeface="Coolvetica"/>
              </a:rPr>
              <a:t> food, </a:t>
            </a:r>
            <a:r>
              <a:rPr kumimoji="0" lang="it-IT" altLang="it-IT" b="0" i="0" u="none" strike="noStrike" cap="none" normalizeH="0" baseline="0" dirty="0" err="1">
                <a:ln>
                  <a:noFill/>
                </a:ln>
                <a:solidFill>
                  <a:schemeClr val="tx1"/>
                </a:solidFill>
                <a:effectLst/>
                <a:latin typeface="Coolvetica"/>
              </a:rPr>
              <a:t>exercise</a:t>
            </a:r>
            <a:r>
              <a:rPr kumimoji="0" lang="it-IT" altLang="it-IT" b="0" i="0" u="none" strike="noStrike" cap="none" normalizeH="0" baseline="0" dirty="0">
                <a:ln>
                  <a:noFill/>
                </a:ln>
                <a:solidFill>
                  <a:schemeClr val="tx1"/>
                </a:solidFill>
                <a:effectLst/>
                <a:latin typeface="Coolvetica"/>
              </a:rPr>
              <a:t>, or </a:t>
            </a:r>
            <a:r>
              <a:rPr kumimoji="0" lang="it-IT" altLang="it-IT" b="0" i="0" u="none" strike="noStrike" cap="none" normalizeH="0" baseline="0" dirty="0" err="1">
                <a:ln>
                  <a:noFill/>
                </a:ln>
                <a:solidFill>
                  <a:schemeClr val="tx1"/>
                </a:solidFill>
                <a:effectLst/>
                <a:latin typeface="Coolvetica"/>
              </a:rPr>
              <a:t>appearance</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Express </a:t>
            </a:r>
            <a:r>
              <a:rPr kumimoji="0" lang="it-IT" altLang="it-IT" b="0" i="0" u="none" strike="noStrike" cap="none" normalizeH="0" baseline="0" dirty="0" err="1">
                <a:ln>
                  <a:noFill/>
                </a:ln>
                <a:solidFill>
                  <a:schemeClr val="tx1"/>
                </a:solidFill>
                <a:effectLst/>
                <a:latin typeface="Coolvetica"/>
              </a:rPr>
              <a:t>concern</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through</a:t>
            </a:r>
            <a:r>
              <a:rPr kumimoji="0" lang="it-IT" altLang="it-IT" b="0" i="0" u="none" strike="noStrike" cap="none" normalizeH="0" baseline="0" dirty="0">
                <a:ln>
                  <a:noFill/>
                </a:ln>
                <a:solidFill>
                  <a:schemeClr val="tx1"/>
                </a:solidFill>
                <a:effectLst/>
                <a:latin typeface="Coolvetica"/>
              </a:rPr>
              <a:t> supportive </a:t>
            </a:r>
            <a:r>
              <a:rPr kumimoji="0" lang="it-IT" altLang="it-IT" b="0" i="0" u="none" strike="noStrike" cap="none" normalizeH="0" baseline="0" dirty="0" err="1">
                <a:ln>
                  <a:noFill/>
                </a:ln>
                <a:solidFill>
                  <a:schemeClr val="tx1"/>
                </a:solidFill>
                <a:effectLst/>
                <a:latin typeface="Coolvetica"/>
              </a:rPr>
              <a:t>language</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Examples</a:t>
            </a:r>
            <a:r>
              <a:rPr kumimoji="0" lang="it-IT" altLang="it-IT" b="0" i="0" u="none" strike="noStrike" cap="none" normalizeH="0" baseline="0" dirty="0">
                <a:ln>
                  <a:noFill/>
                </a:ln>
                <a:solidFill>
                  <a:schemeClr val="tx1"/>
                </a:solidFill>
                <a:effectLst/>
                <a:latin typeface="Coolvetica"/>
              </a:rPr>
              <a:t>:</a:t>
            </a:r>
          </a:p>
          <a:p>
            <a:pPr marL="0" marR="0" lvl="0" indent="0" algn="l" defTabSz="914400" rtl="0" eaLnBrk="0" fontAlgn="base" latinLnBrk="0" hangingPunct="0">
              <a:lnSpc>
                <a:spcPct val="100000"/>
              </a:lnSpc>
              <a:spcBef>
                <a:spcPct val="0"/>
              </a:spcBef>
              <a:spcAft>
                <a:spcPct val="0"/>
              </a:spcAft>
              <a:buClrTx/>
              <a:buSzTx/>
              <a:tabLst/>
            </a:pPr>
            <a:r>
              <a:rPr lang="it-IT" altLang="it-IT" dirty="0" err="1">
                <a:latin typeface="Coolvetica"/>
              </a:rPr>
              <a:t>I</a:t>
            </a:r>
            <a:r>
              <a:rPr kumimoji="0" lang="it-IT" altLang="it-IT" b="0" i="0" u="none" strike="noStrike" cap="none" normalizeH="0" baseline="0" dirty="0" err="1">
                <a:ln>
                  <a:noFill/>
                </a:ln>
                <a:solidFill>
                  <a:schemeClr val="tx1"/>
                </a:solidFill>
                <a:effectLst/>
                <a:latin typeface="Coolvetica"/>
              </a:rPr>
              <a:t>nstead</a:t>
            </a:r>
            <a:r>
              <a:rPr kumimoji="0" lang="it-IT" altLang="it-IT" b="0" i="0" u="none" strike="noStrike" cap="none" normalizeH="0" baseline="0" dirty="0">
                <a:ln>
                  <a:noFill/>
                </a:ln>
                <a:solidFill>
                  <a:schemeClr val="tx1"/>
                </a:solidFill>
                <a:effectLst/>
                <a:latin typeface="Coolvetica"/>
              </a:rPr>
              <a:t> of “</a:t>
            </a:r>
            <a:r>
              <a:rPr kumimoji="0" lang="it-IT" altLang="it-IT" b="0" i="0" u="none" strike="noStrike" cap="none" normalizeH="0" baseline="0" dirty="0" err="1">
                <a:ln>
                  <a:noFill/>
                </a:ln>
                <a:solidFill>
                  <a:schemeClr val="tx1"/>
                </a:solidFill>
                <a:effectLst/>
                <a:latin typeface="Coolvetica"/>
              </a:rPr>
              <a:t>You</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shouldn’t</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starve</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yourself</a:t>
            </a:r>
            <a:r>
              <a:rPr kumimoji="0" lang="it-IT" altLang="it-IT" b="0" i="0" u="none" strike="noStrike" cap="none" normalizeH="0" baseline="0" dirty="0">
                <a:ln>
                  <a:noFill/>
                </a:ln>
                <a:solidFill>
                  <a:schemeClr val="tx1"/>
                </a:solidFill>
                <a:effectLst/>
                <a:latin typeface="Coolvetica"/>
              </a:rPr>
              <a:t>” → “</a:t>
            </a:r>
            <a:r>
              <a:rPr kumimoji="0" lang="it-IT" altLang="it-IT" b="0" i="0" u="none" strike="noStrike" cap="none" normalizeH="0" baseline="0" dirty="0" err="1">
                <a:ln>
                  <a:noFill/>
                </a:ln>
                <a:solidFill>
                  <a:schemeClr val="tx1"/>
                </a:solidFill>
                <a:effectLst/>
                <a:latin typeface="Coolvetica"/>
              </a:rPr>
              <a:t>I’ve</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noticed</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you’re</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stressed</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about</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your</a:t>
            </a:r>
            <a:r>
              <a:rPr kumimoji="0" lang="it-IT" altLang="it-IT" b="0" i="0" u="none" strike="noStrike" cap="none" normalizeH="0" baseline="0" dirty="0">
                <a:ln>
                  <a:noFill/>
                </a:ln>
                <a:solidFill>
                  <a:schemeClr val="tx1"/>
                </a:solidFill>
                <a:effectLst/>
                <a:latin typeface="Coolvetica"/>
              </a:rPr>
              <a:t> body. </a:t>
            </a:r>
            <a:r>
              <a:rPr kumimoji="0" lang="it-IT" altLang="it-IT" b="0" i="0" u="none" strike="noStrike" cap="none" normalizeH="0" baseline="0" dirty="0" err="1">
                <a:ln>
                  <a:noFill/>
                </a:ln>
                <a:solidFill>
                  <a:schemeClr val="tx1"/>
                </a:solidFill>
                <a:effectLst/>
                <a:latin typeface="Coolvetica"/>
              </a:rPr>
              <a:t>I’m</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here</a:t>
            </a:r>
            <a:r>
              <a:rPr kumimoji="0" lang="it-IT" altLang="it-IT" b="0" i="0" u="none" strike="noStrike" cap="none" normalizeH="0" baseline="0" dirty="0">
                <a:ln>
                  <a:noFill/>
                </a:ln>
                <a:solidFill>
                  <a:schemeClr val="tx1"/>
                </a:solidFill>
                <a:effectLst/>
                <a:latin typeface="Coolvetica"/>
              </a:rPr>
              <a:t> for </a:t>
            </a:r>
            <a:r>
              <a:rPr kumimoji="0" lang="it-IT" altLang="it-IT" b="0" i="0" u="none" strike="noStrike" cap="none" normalizeH="0" baseline="0" dirty="0" err="1">
                <a:ln>
                  <a:noFill/>
                </a:ln>
                <a:solidFill>
                  <a:schemeClr val="tx1"/>
                </a:solidFill>
                <a:effectLst/>
                <a:latin typeface="Coolvetica"/>
              </a:rPr>
              <a:t>you</a:t>
            </a:r>
            <a:r>
              <a:rPr kumimoji="0" lang="it-IT" altLang="it-IT" b="0" i="0" u="none" strike="noStrike" cap="none" normalizeH="0" baseline="0" dirty="0">
                <a:ln>
                  <a:noFill/>
                </a:ln>
                <a:solidFill>
                  <a:schemeClr val="tx1"/>
                </a:solidFill>
                <a:effectLst/>
                <a:latin typeface="Coolvetica"/>
              </a:rPr>
              <a:t>.”</a:t>
            </a:r>
          </a:p>
          <a:p>
            <a:endParaRPr lang="en-US" sz="2400" dirty="0">
              <a:latin typeface="Coolvetica"/>
              <a:ea typeface="Microsoft YaHei"/>
            </a:endParaRPr>
          </a:p>
        </p:txBody>
      </p:sp>
      <p:pic>
        <p:nvPicPr>
          <p:cNvPr id="5" name="Picture 2" descr="120+ Body Dysmorphic Disorder Illustrations Stock Illustrations,  Royalty-Free Vector Graphics &amp; Clip Art - iStock">
            <a:extLst>
              <a:ext uri="{FF2B5EF4-FFF2-40B4-BE49-F238E27FC236}">
                <a16:creationId xmlns:a16="http://schemas.microsoft.com/office/drawing/2014/main" id="{1767CF65-D6CB-011F-2409-D56420E748D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73428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18CDF1-7B30-A416-34CF-FA658A608E72}"/>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7D223BB6-0604-A80D-0257-EBF1D11D245C}"/>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46BE4427-FE94-5B34-8BEF-04EB681113BF}"/>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C79CB4FF-95BD-E635-89E7-9146E9F904FF}"/>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706990C5-2BF7-5739-7805-ADB154A06E4B}"/>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FE012A19-2F54-A7D8-FB26-B92ED2A075EE}"/>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24C350FD-2371-19D9-C4C1-7F991612240D}"/>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Building trust and open communication</a:t>
            </a:r>
          </a:p>
          <a:p>
            <a:pPr marL="285750" indent="-285750">
              <a:buFont typeface="Wingdings" panose="05000000000000000000" pitchFamily="2" charset="2"/>
              <a:buChar char="§"/>
            </a:pPr>
            <a:r>
              <a:rPr lang="en-US" sz="2400" dirty="0">
                <a:latin typeface="Coolvetica"/>
                <a:ea typeface="Microsoft YaHei"/>
              </a:rPr>
              <a:t>Avoiding blame and criticism</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Educating without pressuring</a:t>
            </a:r>
          </a:p>
          <a:p>
            <a:pPr marL="285750" indent="-285750">
              <a:buFont typeface="Wingdings" panose="05000000000000000000" pitchFamily="2" charset="2"/>
              <a:buChar char="§"/>
            </a:pPr>
            <a:r>
              <a:rPr lang="en-US" sz="2400" dirty="0">
                <a:solidFill>
                  <a:schemeClr val="bg1"/>
                </a:solidFill>
                <a:latin typeface="Coolvetica"/>
                <a:ea typeface="Microsoft YaHei"/>
              </a:rPr>
              <a:t>Encouraging professional help</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Invol</a:t>
            </a:r>
            <a:r>
              <a:rPr lang="en-US" sz="2400" dirty="0">
                <a:solidFill>
                  <a:schemeClr val="bg1"/>
                </a:solidFill>
                <a:latin typeface="Coolvetica"/>
                <a:ea typeface="Microsoft YaHei"/>
              </a:rPr>
              <a:t>ving family and support networks</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Promoting a healthy relationship with food and exercise</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Challenging </a:t>
            </a:r>
            <a:r>
              <a:rPr lang="en-US" sz="2400" dirty="0">
                <a:solidFill>
                  <a:schemeClr val="bg1"/>
                </a:solidFill>
                <a:latin typeface="Coolvetica"/>
                <a:ea typeface="Microsoft YaHei"/>
              </a:rPr>
              <a:t>unrealistic social and media influences</a:t>
            </a:r>
            <a:endParaRPr lang="en-US" sz="2400" b="0" u="none" strike="noStrike" dirty="0">
              <a:solidFill>
                <a:schemeClr val="bg1"/>
              </a:solidFill>
              <a:uFillTx/>
              <a:latin typeface="Coolvetica"/>
            </a:endParaRPr>
          </a:p>
        </p:txBody>
      </p:sp>
      <p:sp>
        <p:nvSpPr>
          <p:cNvPr id="2" name="CuadroTexto 22">
            <a:extLst>
              <a:ext uri="{FF2B5EF4-FFF2-40B4-BE49-F238E27FC236}">
                <a16:creationId xmlns:a16="http://schemas.microsoft.com/office/drawing/2014/main" id="{F3EC79DC-0DB8-1D13-2E31-DA25ECB9E858}"/>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Approaching a Youth with a BI Disorder</a:t>
            </a:r>
          </a:p>
        </p:txBody>
      </p:sp>
      <p:sp>
        <p:nvSpPr>
          <p:cNvPr id="4" name="CuadroTexto 23">
            <a:extLst>
              <a:ext uri="{FF2B5EF4-FFF2-40B4-BE49-F238E27FC236}">
                <a16:creationId xmlns:a16="http://schemas.microsoft.com/office/drawing/2014/main" id="{2099C0F8-6B7A-6F8B-A41E-2BD8F21B03F6}"/>
              </a:ext>
            </a:extLst>
          </p:cNvPr>
          <p:cNvSpPr txBox="1"/>
          <p:nvPr/>
        </p:nvSpPr>
        <p:spPr>
          <a:xfrm>
            <a:off x="856980" y="2037186"/>
            <a:ext cx="5127360" cy="3506814"/>
          </a:xfrm>
          <a:prstGeom prst="rect">
            <a:avLst/>
          </a:prstGeom>
          <a:noFill/>
          <a:ln w="0">
            <a:noFill/>
          </a:ln>
        </p:spPr>
        <p:txBody>
          <a:bodyPr lIns="90000" tIns="45000" rIns="90000" bIns="45000" anchor="t">
            <a:noAutofit/>
          </a:bodyPr>
          <a:lstStyle/>
          <a:p>
            <a:r>
              <a:rPr kumimoji="0" lang="it-IT" altLang="it-IT" b="0" i="0" u="none" strike="noStrike" cap="none" normalizeH="0" baseline="0" dirty="0" err="1">
                <a:ln>
                  <a:noFill/>
                </a:ln>
                <a:solidFill>
                  <a:schemeClr val="tx1"/>
                </a:solidFill>
                <a:effectLst/>
                <a:latin typeface="Coolvetica"/>
              </a:rPr>
              <a:t>Criticism</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reinforces</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shame</a:t>
            </a:r>
            <a:r>
              <a:rPr kumimoji="0" lang="it-IT" altLang="it-IT" b="0" i="0" u="none" strike="noStrike" cap="none" normalizeH="0" baseline="0" dirty="0">
                <a:ln>
                  <a:noFill/>
                </a:ln>
                <a:solidFill>
                  <a:schemeClr val="tx1"/>
                </a:solidFill>
                <a:effectLst/>
                <a:latin typeface="Coolvetica"/>
              </a:rPr>
              <a:t> and </a:t>
            </a:r>
            <a:r>
              <a:rPr kumimoji="0" lang="it-IT" altLang="it-IT" b="0" i="0" u="none" strike="noStrike" cap="none" normalizeH="0" baseline="0" dirty="0" err="1">
                <a:ln>
                  <a:noFill/>
                </a:ln>
                <a:solidFill>
                  <a:schemeClr val="tx1"/>
                </a:solidFill>
                <a:effectLst/>
                <a:latin typeface="Coolvetica"/>
              </a:rPr>
              <a:t>resistance</a:t>
            </a:r>
            <a:r>
              <a:rPr kumimoji="0" lang="it-IT" altLang="it-IT" b="0" i="0" u="none" strike="noStrike" cap="none" normalizeH="0" baseline="0" dirty="0">
                <a:ln>
                  <a:noFill/>
                </a:ln>
                <a:solidFill>
                  <a:schemeClr val="tx1"/>
                </a:solidFill>
                <a:effectLst/>
                <a:latin typeface="Coolvetica"/>
              </a:rPr>
              <a:t> to help</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Avoid</a:t>
            </a:r>
            <a:r>
              <a:rPr kumimoji="0" lang="it-IT" altLang="it-IT" b="0" i="0" u="none" strike="noStrike" cap="none" normalizeH="0" baseline="0" dirty="0">
                <a:ln>
                  <a:noFill/>
                </a:ln>
                <a:solidFill>
                  <a:schemeClr val="tx1"/>
                </a:solidFill>
                <a:effectLst/>
                <a:latin typeface="Coolvetica"/>
              </a:rPr>
              <a:t> negative </a:t>
            </a:r>
            <a:r>
              <a:rPr kumimoji="0" lang="it-IT" altLang="it-IT" b="0" i="0" u="none" strike="noStrike" cap="none" normalizeH="0" baseline="0" dirty="0" err="1">
                <a:ln>
                  <a:noFill/>
                </a:ln>
                <a:solidFill>
                  <a:schemeClr val="tx1"/>
                </a:solidFill>
                <a:effectLst/>
                <a:latin typeface="Coolvetica"/>
              </a:rPr>
              <a:t>comments</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about</a:t>
            </a:r>
            <a:r>
              <a:rPr kumimoji="0" lang="it-IT" altLang="it-IT" b="0" i="0" u="none" strike="noStrike" cap="none" normalizeH="0" baseline="0" dirty="0">
                <a:ln>
                  <a:noFill/>
                </a:ln>
                <a:solidFill>
                  <a:schemeClr val="tx1"/>
                </a:solidFill>
                <a:effectLst/>
                <a:latin typeface="Coolvetica"/>
              </a:rPr>
              <a:t> food, </a:t>
            </a:r>
            <a:r>
              <a:rPr kumimoji="0" lang="it-IT" altLang="it-IT" b="0" i="0" u="none" strike="noStrike" cap="none" normalizeH="0" baseline="0" dirty="0" err="1">
                <a:ln>
                  <a:noFill/>
                </a:ln>
                <a:solidFill>
                  <a:schemeClr val="tx1"/>
                </a:solidFill>
                <a:effectLst/>
                <a:latin typeface="Coolvetica"/>
              </a:rPr>
              <a:t>exercise</a:t>
            </a:r>
            <a:r>
              <a:rPr kumimoji="0" lang="it-IT" altLang="it-IT" b="0" i="0" u="none" strike="noStrike" cap="none" normalizeH="0" baseline="0" dirty="0">
                <a:ln>
                  <a:noFill/>
                </a:ln>
                <a:solidFill>
                  <a:schemeClr val="tx1"/>
                </a:solidFill>
                <a:effectLst/>
                <a:latin typeface="Coolvetica"/>
              </a:rPr>
              <a:t>, or </a:t>
            </a:r>
            <a:r>
              <a:rPr kumimoji="0" lang="it-IT" altLang="it-IT" b="0" i="0" u="none" strike="noStrike" cap="none" normalizeH="0" baseline="0" dirty="0" err="1">
                <a:ln>
                  <a:noFill/>
                </a:ln>
                <a:solidFill>
                  <a:schemeClr val="tx1"/>
                </a:solidFill>
                <a:effectLst/>
                <a:latin typeface="Coolvetica"/>
              </a:rPr>
              <a:t>appearance</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Express </a:t>
            </a:r>
            <a:r>
              <a:rPr kumimoji="0" lang="it-IT" altLang="it-IT" b="0" i="0" u="none" strike="noStrike" cap="none" normalizeH="0" baseline="0" dirty="0" err="1">
                <a:ln>
                  <a:noFill/>
                </a:ln>
                <a:solidFill>
                  <a:schemeClr val="tx1"/>
                </a:solidFill>
                <a:effectLst/>
                <a:latin typeface="Coolvetica"/>
              </a:rPr>
              <a:t>concern</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through</a:t>
            </a:r>
            <a:r>
              <a:rPr kumimoji="0" lang="it-IT" altLang="it-IT" b="0" i="0" u="none" strike="noStrike" cap="none" normalizeH="0" baseline="0" dirty="0">
                <a:ln>
                  <a:noFill/>
                </a:ln>
                <a:solidFill>
                  <a:schemeClr val="tx1"/>
                </a:solidFill>
                <a:effectLst/>
                <a:latin typeface="Coolvetica"/>
              </a:rPr>
              <a:t> supportive </a:t>
            </a:r>
            <a:r>
              <a:rPr kumimoji="0" lang="it-IT" altLang="it-IT" b="0" i="0" u="none" strike="noStrike" cap="none" normalizeH="0" baseline="0" dirty="0" err="1">
                <a:ln>
                  <a:noFill/>
                </a:ln>
                <a:solidFill>
                  <a:schemeClr val="tx1"/>
                </a:solidFill>
                <a:effectLst/>
                <a:latin typeface="Coolvetica"/>
              </a:rPr>
              <a:t>language</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Examples</a:t>
            </a:r>
            <a:r>
              <a:rPr kumimoji="0" lang="it-IT" altLang="it-IT" b="0" i="0" u="none" strike="noStrike" cap="none" normalizeH="0" baseline="0" dirty="0">
                <a:ln>
                  <a:noFill/>
                </a:ln>
                <a:solidFill>
                  <a:schemeClr val="tx1"/>
                </a:solidFill>
                <a:effectLst/>
                <a:latin typeface="Coolvetica"/>
              </a:rPr>
              <a:t>:</a:t>
            </a:r>
          </a:p>
          <a:p>
            <a:pPr marL="0" marR="0" lvl="0" indent="0" algn="l" defTabSz="914400" rtl="0" eaLnBrk="0" fontAlgn="base" latinLnBrk="0" hangingPunct="0">
              <a:lnSpc>
                <a:spcPct val="100000"/>
              </a:lnSpc>
              <a:spcBef>
                <a:spcPct val="0"/>
              </a:spcBef>
              <a:spcAft>
                <a:spcPct val="0"/>
              </a:spcAft>
              <a:buClrTx/>
              <a:buSzTx/>
              <a:tabLst/>
            </a:pPr>
            <a:r>
              <a:rPr lang="it-IT" altLang="it-IT" dirty="0" err="1">
                <a:latin typeface="Coolvetica"/>
              </a:rPr>
              <a:t>I</a:t>
            </a:r>
            <a:r>
              <a:rPr kumimoji="0" lang="it-IT" altLang="it-IT" b="0" i="0" u="none" strike="noStrike" cap="none" normalizeH="0" baseline="0" dirty="0" err="1">
                <a:ln>
                  <a:noFill/>
                </a:ln>
                <a:solidFill>
                  <a:schemeClr val="tx1"/>
                </a:solidFill>
                <a:effectLst/>
                <a:latin typeface="Coolvetica"/>
              </a:rPr>
              <a:t>nstead</a:t>
            </a:r>
            <a:r>
              <a:rPr kumimoji="0" lang="it-IT" altLang="it-IT" b="0" i="0" u="none" strike="noStrike" cap="none" normalizeH="0" baseline="0" dirty="0">
                <a:ln>
                  <a:noFill/>
                </a:ln>
                <a:solidFill>
                  <a:schemeClr val="tx1"/>
                </a:solidFill>
                <a:effectLst/>
                <a:latin typeface="Coolvetica"/>
              </a:rPr>
              <a:t> of “</a:t>
            </a:r>
            <a:r>
              <a:rPr kumimoji="0" lang="it-IT" altLang="it-IT" b="0" i="0" u="none" strike="noStrike" cap="none" normalizeH="0" baseline="0" dirty="0" err="1">
                <a:ln>
                  <a:noFill/>
                </a:ln>
                <a:solidFill>
                  <a:schemeClr val="tx1"/>
                </a:solidFill>
                <a:effectLst/>
                <a:latin typeface="Coolvetica"/>
              </a:rPr>
              <a:t>You</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shouldn’t</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starve</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yourself</a:t>
            </a:r>
            <a:r>
              <a:rPr kumimoji="0" lang="it-IT" altLang="it-IT" b="0" i="0" u="none" strike="noStrike" cap="none" normalizeH="0" baseline="0" dirty="0">
                <a:ln>
                  <a:noFill/>
                </a:ln>
                <a:solidFill>
                  <a:schemeClr val="tx1"/>
                </a:solidFill>
                <a:effectLst/>
                <a:latin typeface="Coolvetica"/>
              </a:rPr>
              <a:t>” → “</a:t>
            </a:r>
            <a:r>
              <a:rPr kumimoji="0" lang="it-IT" altLang="it-IT" b="0" i="0" u="none" strike="noStrike" cap="none" normalizeH="0" baseline="0" dirty="0" err="1">
                <a:ln>
                  <a:noFill/>
                </a:ln>
                <a:solidFill>
                  <a:schemeClr val="tx1"/>
                </a:solidFill>
                <a:effectLst/>
                <a:latin typeface="Coolvetica"/>
              </a:rPr>
              <a:t>I’ve</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noticed</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you’re</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stressed</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about</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your</a:t>
            </a:r>
            <a:r>
              <a:rPr kumimoji="0" lang="it-IT" altLang="it-IT" b="0" i="0" u="none" strike="noStrike" cap="none" normalizeH="0" baseline="0" dirty="0">
                <a:ln>
                  <a:noFill/>
                </a:ln>
                <a:solidFill>
                  <a:schemeClr val="tx1"/>
                </a:solidFill>
                <a:effectLst/>
                <a:latin typeface="Coolvetica"/>
              </a:rPr>
              <a:t> body. </a:t>
            </a:r>
            <a:r>
              <a:rPr kumimoji="0" lang="it-IT" altLang="it-IT" b="0" i="0" u="none" strike="noStrike" cap="none" normalizeH="0" baseline="0" dirty="0" err="1">
                <a:ln>
                  <a:noFill/>
                </a:ln>
                <a:solidFill>
                  <a:schemeClr val="tx1"/>
                </a:solidFill>
                <a:effectLst/>
                <a:latin typeface="Coolvetica"/>
              </a:rPr>
              <a:t>I’m</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here</a:t>
            </a:r>
            <a:r>
              <a:rPr kumimoji="0" lang="it-IT" altLang="it-IT" b="0" i="0" u="none" strike="noStrike" cap="none" normalizeH="0" baseline="0" dirty="0">
                <a:ln>
                  <a:noFill/>
                </a:ln>
                <a:solidFill>
                  <a:schemeClr val="tx1"/>
                </a:solidFill>
                <a:effectLst/>
                <a:latin typeface="Coolvetica"/>
              </a:rPr>
              <a:t> for </a:t>
            </a:r>
            <a:r>
              <a:rPr kumimoji="0" lang="it-IT" altLang="it-IT" b="0" i="0" u="none" strike="noStrike" cap="none" normalizeH="0" baseline="0" dirty="0" err="1">
                <a:ln>
                  <a:noFill/>
                </a:ln>
                <a:solidFill>
                  <a:schemeClr val="tx1"/>
                </a:solidFill>
                <a:effectLst/>
                <a:latin typeface="Coolvetica"/>
              </a:rPr>
              <a:t>you</a:t>
            </a:r>
            <a:r>
              <a:rPr kumimoji="0" lang="it-IT" altLang="it-IT" b="0" i="0" u="none" strike="noStrike" cap="none" normalizeH="0" baseline="0" dirty="0">
                <a:ln>
                  <a:noFill/>
                </a:ln>
                <a:solidFill>
                  <a:schemeClr val="tx1"/>
                </a:solidFill>
                <a:effectLst/>
                <a:latin typeface="Coolvetica"/>
              </a:rPr>
              <a:t>.”</a:t>
            </a:r>
          </a:p>
          <a:p>
            <a:endParaRPr lang="en-US" sz="2400" dirty="0">
              <a:latin typeface="Coolvetica"/>
              <a:ea typeface="Microsoft YaHei"/>
            </a:endParaRPr>
          </a:p>
        </p:txBody>
      </p:sp>
      <p:pic>
        <p:nvPicPr>
          <p:cNvPr id="5" name="Picture 2" descr="120+ Body Dysmorphic Disorder Illustrations Stock Illustrations,  Royalty-Free Vector Graphics &amp; Clip Art - iStock">
            <a:extLst>
              <a:ext uri="{FF2B5EF4-FFF2-40B4-BE49-F238E27FC236}">
                <a16:creationId xmlns:a16="http://schemas.microsoft.com/office/drawing/2014/main" id="{FEE6C504-0212-CBD0-50E8-C6C91357EE6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72368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A2CF58-819E-3D9F-5861-13091F92AAA8}"/>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86153C1F-2B3C-E601-55C6-A24D0F7852C9}"/>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F3684EB6-59F5-5D6F-3BB3-125AB6FB685F}"/>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1DA890E2-8402-E8C3-E368-12E0302A1450}"/>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82F5D32F-7F32-7C08-CC7D-205D3A445AF7}"/>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D992E21A-4414-873D-C9D4-EE841505C172}"/>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683ECB0E-EAE7-C30A-7A91-74F7E203419F}"/>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Building trust and open communication</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Avoiding blame and criticism</a:t>
            </a:r>
          </a:p>
          <a:p>
            <a:pPr marL="285750" indent="-285750">
              <a:buFont typeface="Wingdings" panose="05000000000000000000" pitchFamily="2" charset="2"/>
              <a:buChar char="§"/>
            </a:pPr>
            <a:r>
              <a:rPr lang="en-US" sz="2400" b="0" u="none" strike="noStrike" dirty="0">
                <a:uFillTx/>
                <a:latin typeface="Coolvetica"/>
                <a:ea typeface="Microsoft YaHei"/>
              </a:rPr>
              <a:t>Educating without pressuring</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Encouraging professional help</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Invol</a:t>
            </a:r>
            <a:r>
              <a:rPr lang="en-US" sz="2400" dirty="0">
                <a:solidFill>
                  <a:schemeClr val="bg1">
                    <a:lumMod val="95000"/>
                  </a:schemeClr>
                </a:solidFill>
                <a:latin typeface="Coolvetica"/>
                <a:ea typeface="Microsoft YaHei"/>
              </a:rPr>
              <a:t>ving family and support networks</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Promoting a healthy relationship with food and exercise</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Challenging </a:t>
            </a:r>
            <a:r>
              <a:rPr lang="en-US" sz="2400" dirty="0">
                <a:solidFill>
                  <a:schemeClr val="bg1">
                    <a:lumMod val="95000"/>
                  </a:schemeClr>
                </a:solidFill>
                <a:latin typeface="Coolvetica"/>
                <a:ea typeface="Microsoft YaHei"/>
              </a:rPr>
              <a:t>unrealistic social and media influences</a:t>
            </a:r>
            <a:endParaRPr lang="en-US" sz="2400" b="0" u="none" strike="noStrike" dirty="0">
              <a:solidFill>
                <a:schemeClr val="bg1">
                  <a:lumMod val="95000"/>
                </a:schemeClr>
              </a:solidFill>
              <a:uFillTx/>
              <a:latin typeface="Coolvetica"/>
            </a:endParaRPr>
          </a:p>
        </p:txBody>
      </p:sp>
      <p:sp>
        <p:nvSpPr>
          <p:cNvPr id="2" name="CuadroTexto 22">
            <a:extLst>
              <a:ext uri="{FF2B5EF4-FFF2-40B4-BE49-F238E27FC236}">
                <a16:creationId xmlns:a16="http://schemas.microsoft.com/office/drawing/2014/main" id="{4ADC2C8D-F2D5-EFE4-93FA-4AC9B81A25AE}"/>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Approaching a Youth with a BI Disorder</a:t>
            </a:r>
          </a:p>
        </p:txBody>
      </p:sp>
      <p:sp>
        <p:nvSpPr>
          <p:cNvPr id="4" name="CuadroTexto 23">
            <a:extLst>
              <a:ext uri="{FF2B5EF4-FFF2-40B4-BE49-F238E27FC236}">
                <a16:creationId xmlns:a16="http://schemas.microsoft.com/office/drawing/2014/main" id="{89940BDF-C72C-0FB0-D7F0-20D0FDE88E0A}"/>
              </a:ext>
            </a:extLst>
          </p:cNvPr>
          <p:cNvSpPr txBox="1"/>
          <p:nvPr/>
        </p:nvSpPr>
        <p:spPr>
          <a:xfrm>
            <a:off x="-5877937" y="2482880"/>
            <a:ext cx="5877937" cy="3506814"/>
          </a:xfrm>
          <a:prstGeom prst="rect">
            <a:avLst/>
          </a:prstGeom>
          <a:noFill/>
          <a:ln w="0">
            <a:noFill/>
          </a:ln>
        </p:spPr>
        <p:txBody>
          <a:bodyPr lIns="90000" tIns="45000" rIns="90000" bIns="45000" anchor="t">
            <a:noAutofit/>
          </a:bodyPr>
          <a:lstStyle/>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Arial" panose="020B0604020202020204" pitchFamily="34" charset="0"/>
              </a:rPr>
              <a:t> </a:t>
            </a:r>
            <a:r>
              <a:rPr kumimoji="0" lang="it-IT" altLang="it-IT" b="0" i="0" u="none" strike="noStrike" cap="none" normalizeH="0" baseline="0" dirty="0" err="1">
                <a:ln>
                  <a:noFill/>
                </a:ln>
                <a:solidFill>
                  <a:schemeClr val="tx1"/>
                </a:solidFill>
                <a:effectLst/>
                <a:latin typeface="Coolvetica"/>
              </a:rPr>
              <a:t>Provide</a:t>
            </a:r>
            <a:r>
              <a:rPr kumimoji="0" lang="it-IT" altLang="it-IT" b="0" i="0" u="none" strike="noStrike" cap="none" normalizeH="0" baseline="0" dirty="0">
                <a:ln>
                  <a:noFill/>
                </a:ln>
                <a:solidFill>
                  <a:schemeClr val="tx1"/>
                </a:solidFill>
                <a:effectLst/>
                <a:latin typeface="Coolvetica"/>
              </a:rPr>
              <a:t> accurate, age-appropriate information</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Avoid</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overwhelming</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facts</a:t>
            </a:r>
            <a:r>
              <a:rPr kumimoji="0" lang="it-IT" altLang="it-IT" b="0" i="0" u="none" strike="noStrike" cap="none" normalizeH="0" baseline="0" dirty="0">
                <a:ln>
                  <a:noFill/>
                </a:ln>
                <a:solidFill>
                  <a:schemeClr val="tx1"/>
                </a:solidFill>
                <a:effectLst/>
                <a:latin typeface="Coolvetica"/>
              </a:rPr>
              <a:t>; use </a:t>
            </a:r>
            <a:r>
              <a:rPr kumimoji="0" lang="it-IT" altLang="it-IT" b="0" i="0" u="none" strike="noStrike" cap="none" normalizeH="0" baseline="0" dirty="0" err="1">
                <a:ln>
                  <a:noFill/>
                </a:ln>
                <a:solidFill>
                  <a:schemeClr val="tx1"/>
                </a:solidFill>
                <a:effectLst/>
                <a:latin typeface="Coolvetica"/>
              </a:rPr>
              <a:t>relatable</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examples</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Discuss</a:t>
            </a:r>
            <a:r>
              <a:rPr kumimoji="0" lang="it-IT" altLang="it-IT" b="0" i="0" u="none" strike="noStrike" cap="none" normalizeH="0" baseline="0" dirty="0">
                <a:ln>
                  <a:noFill/>
                </a:ln>
                <a:solidFill>
                  <a:schemeClr val="tx1"/>
                </a:solidFill>
                <a:effectLst/>
                <a:latin typeface="Coolvetica"/>
              </a:rPr>
              <a:t> media </a:t>
            </a:r>
            <a:r>
              <a:rPr kumimoji="0" lang="it-IT" altLang="it-IT" b="0" i="0" u="none" strike="noStrike" cap="none" normalizeH="0" baseline="0" dirty="0" err="1">
                <a:ln>
                  <a:noFill/>
                </a:ln>
                <a:solidFill>
                  <a:schemeClr val="tx1"/>
                </a:solidFill>
                <a:effectLst/>
                <a:latin typeface="Coolvetica"/>
              </a:rPr>
              <a:t>influence</a:t>
            </a:r>
            <a:r>
              <a:rPr kumimoji="0" lang="it-IT" altLang="it-IT" b="0" i="0" u="none" strike="noStrike" cap="none" normalizeH="0" baseline="0" dirty="0">
                <a:ln>
                  <a:noFill/>
                </a:ln>
                <a:solidFill>
                  <a:schemeClr val="tx1"/>
                </a:solidFill>
                <a:effectLst/>
                <a:latin typeface="Coolvetica"/>
              </a:rPr>
              <a:t> and </a:t>
            </a:r>
            <a:r>
              <a:rPr kumimoji="0" lang="it-IT" altLang="it-IT" b="0" i="0" u="none" strike="noStrike" cap="none" normalizeH="0" baseline="0" dirty="0" err="1">
                <a:ln>
                  <a:noFill/>
                </a:ln>
                <a:solidFill>
                  <a:schemeClr val="tx1"/>
                </a:solidFill>
                <a:effectLst/>
                <a:latin typeface="Coolvetica"/>
              </a:rPr>
              <a:t>unrealistic</a:t>
            </a:r>
            <a:r>
              <a:rPr kumimoji="0" lang="it-IT" altLang="it-IT" b="0" i="0" u="none" strike="noStrike" cap="none" normalizeH="0" baseline="0" dirty="0">
                <a:ln>
                  <a:noFill/>
                </a:ln>
                <a:solidFill>
                  <a:schemeClr val="tx1"/>
                </a:solidFill>
                <a:effectLst/>
                <a:latin typeface="Coolvetica"/>
              </a:rPr>
              <a:t> body standards</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Engage</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through</a:t>
            </a:r>
            <a:r>
              <a:rPr kumimoji="0" lang="it-IT" altLang="it-IT" b="0" i="0" u="none" strike="noStrike" cap="none" normalizeH="0" baseline="0" dirty="0">
                <a:ln>
                  <a:noFill/>
                </a:ln>
                <a:solidFill>
                  <a:schemeClr val="tx1"/>
                </a:solidFill>
                <a:effectLst/>
                <a:latin typeface="Coolvetica"/>
              </a:rPr>
              <a:t> interactive </a:t>
            </a:r>
            <a:r>
              <a:rPr kumimoji="0" lang="it-IT" altLang="it-IT" b="0" i="0" u="none" strike="noStrike" cap="none" normalizeH="0" baseline="0" dirty="0" err="1">
                <a:ln>
                  <a:noFill/>
                </a:ln>
                <a:solidFill>
                  <a:schemeClr val="tx1"/>
                </a:solidFill>
                <a:effectLst/>
                <a:latin typeface="Coolvetica"/>
              </a:rPr>
              <a:t>methods</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videos</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discussions</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role</a:t>
            </a:r>
            <a:r>
              <a:rPr kumimoji="0" lang="it-IT" altLang="it-IT" b="0" i="0" u="none" strike="noStrike" cap="none" normalizeH="0" baseline="0" dirty="0">
                <a:ln>
                  <a:noFill/>
                </a:ln>
                <a:solidFill>
                  <a:schemeClr val="tx1"/>
                </a:solidFill>
                <a:effectLst/>
                <a:latin typeface="Coolvetica"/>
              </a:rPr>
              <a:t> models)</a:t>
            </a:r>
          </a:p>
          <a:p>
            <a:pPr marL="342900" indent="-342900">
              <a:buFont typeface="Courier New" panose="02070309020205020404" pitchFamily="49" charset="0"/>
              <a:buChar char="o"/>
            </a:pPr>
            <a:endParaRPr lang="en-US" sz="2400" dirty="0">
              <a:latin typeface="Coolvetica"/>
              <a:ea typeface="Microsoft YaHei"/>
            </a:endParaRPr>
          </a:p>
          <a:p>
            <a:endParaRPr lang="en-US" sz="2400" b="0" u="none" strike="noStrike" dirty="0">
              <a:uFillTx/>
              <a:latin typeface="Coolvetica"/>
              <a:ea typeface="Microsoft YaHei"/>
            </a:endParaRPr>
          </a:p>
        </p:txBody>
      </p:sp>
      <p:pic>
        <p:nvPicPr>
          <p:cNvPr id="5" name="Picture 2" descr="120+ Body Dysmorphic Disorder Illustrations Stock Illustrations,  Royalty-Free Vector Graphics &amp; Clip Art - iStock">
            <a:extLst>
              <a:ext uri="{FF2B5EF4-FFF2-40B4-BE49-F238E27FC236}">
                <a16:creationId xmlns:a16="http://schemas.microsoft.com/office/drawing/2014/main" id="{E0F4F126-3985-E2C7-7B42-57F52B362B6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93784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254756-D8D6-8D6F-36C2-78116F34CBF9}"/>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A090D74C-96B3-CFD5-F694-6378814F0308}"/>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90A6404E-38A8-A3D5-8C6A-5390233F279A}"/>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A7A59013-5375-5F40-52E7-66C97BCC4D0A}"/>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D449D5DD-807D-EC2A-23C4-BE9A76AC5C5D}"/>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4EC24458-E4B8-BF56-E80D-1A0CC0DE1BA6}"/>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9D0EB265-DB6D-4C32-02F9-B029CFAB8BD0}"/>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Building trust and open communication</a:t>
            </a:r>
          </a:p>
          <a:p>
            <a:pPr marL="285750" indent="-285750">
              <a:buFont typeface="Wingdings" panose="05000000000000000000" pitchFamily="2" charset="2"/>
              <a:buChar char="§"/>
            </a:pPr>
            <a:r>
              <a:rPr lang="en-US" sz="2400" dirty="0">
                <a:solidFill>
                  <a:schemeClr val="bg1"/>
                </a:solidFill>
                <a:latin typeface="Coolvetica"/>
                <a:ea typeface="Microsoft YaHei"/>
              </a:rPr>
              <a:t>Avoiding blame and criticism</a:t>
            </a:r>
          </a:p>
          <a:p>
            <a:pPr marL="285750" indent="-285750">
              <a:buFont typeface="Wingdings" panose="05000000000000000000" pitchFamily="2" charset="2"/>
              <a:buChar char="§"/>
            </a:pPr>
            <a:r>
              <a:rPr lang="en-US" sz="2400" b="0" u="none" strike="noStrike" dirty="0">
                <a:uFillTx/>
                <a:latin typeface="Coolvetica"/>
                <a:ea typeface="Microsoft YaHei"/>
              </a:rPr>
              <a:t>Educating without pressuring</a:t>
            </a:r>
          </a:p>
          <a:p>
            <a:pPr marL="285750" indent="-285750">
              <a:buFont typeface="Wingdings" panose="05000000000000000000" pitchFamily="2" charset="2"/>
              <a:buChar char="§"/>
            </a:pPr>
            <a:r>
              <a:rPr lang="en-US" sz="2400" dirty="0">
                <a:solidFill>
                  <a:schemeClr val="bg1"/>
                </a:solidFill>
                <a:latin typeface="Coolvetica"/>
                <a:ea typeface="Microsoft YaHei"/>
              </a:rPr>
              <a:t>Encouraging professional help</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Invol</a:t>
            </a:r>
            <a:r>
              <a:rPr lang="en-US" sz="2400" dirty="0">
                <a:solidFill>
                  <a:schemeClr val="bg1"/>
                </a:solidFill>
                <a:latin typeface="Coolvetica"/>
                <a:ea typeface="Microsoft YaHei"/>
              </a:rPr>
              <a:t>ving family and support networks</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Promoting a healthy relationship with food and exercise</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Challenging </a:t>
            </a:r>
            <a:r>
              <a:rPr lang="en-US" sz="2400" dirty="0">
                <a:solidFill>
                  <a:schemeClr val="bg1"/>
                </a:solidFill>
                <a:latin typeface="Coolvetica"/>
                <a:ea typeface="Microsoft YaHei"/>
              </a:rPr>
              <a:t>unrealistic social and media influences</a:t>
            </a:r>
            <a:endParaRPr lang="en-US" sz="2400" b="0" u="none" strike="noStrike" dirty="0">
              <a:solidFill>
                <a:schemeClr val="bg1"/>
              </a:solidFill>
              <a:uFillTx/>
              <a:latin typeface="Coolvetica"/>
            </a:endParaRPr>
          </a:p>
        </p:txBody>
      </p:sp>
      <p:sp>
        <p:nvSpPr>
          <p:cNvPr id="2" name="CuadroTexto 22">
            <a:extLst>
              <a:ext uri="{FF2B5EF4-FFF2-40B4-BE49-F238E27FC236}">
                <a16:creationId xmlns:a16="http://schemas.microsoft.com/office/drawing/2014/main" id="{43B968D0-1AFA-B832-B8B1-4452A9AEFF0D}"/>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Approaching a Youth with a BI Disorder</a:t>
            </a:r>
          </a:p>
        </p:txBody>
      </p:sp>
      <p:sp>
        <p:nvSpPr>
          <p:cNvPr id="4" name="CuadroTexto 23">
            <a:extLst>
              <a:ext uri="{FF2B5EF4-FFF2-40B4-BE49-F238E27FC236}">
                <a16:creationId xmlns:a16="http://schemas.microsoft.com/office/drawing/2014/main" id="{FAEE37DE-B6D8-F3AE-0F97-85E1BB6B3700}"/>
              </a:ext>
            </a:extLst>
          </p:cNvPr>
          <p:cNvSpPr txBox="1"/>
          <p:nvPr/>
        </p:nvSpPr>
        <p:spPr>
          <a:xfrm>
            <a:off x="852340" y="2405446"/>
            <a:ext cx="5877937" cy="3506814"/>
          </a:xfrm>
          <a:prstGeom prst="rect">
            <a:avLst/>
          </a:prstGeom>
          <a:noFill/>
          <a:ln w="0">
            <a:noFill/>
          </a:ln>
        </p:spPr>
        <p:txBody>
          <a:bodyPr lIns="90000" tIns="45000" rIns="90000" bIns="45000" anchor="t">
            <a:noAutofit/>
          </a:bodyPr>
          <a:lstStyle/>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Arial" panose="020B0604020202020204" pitchFamily="34" charset="0"/>
              </a:rPr>
              <a:t> </a:t>
            </a:r>
            <a:r>
              <a:rPr kumimoji="0" lang="it-IT" altLang="it-IT" b="0" i="0" u="none" strike="noStrike" cap="none" normalizeH="0" baseline="0" dirty="0" err="1">
                <a:ln>
                  <a:noFill/>
                </a:ln>
                <a:solidFill>
                  <a:schemeClr val="tx1"/>
                </a:solidFill>
                <a:effectLst/>
                <a:latin typeface="Coolvetica"/>
              </a:rPr>
              <a:t>Provide</a:t>
            </a:r>
            <a:r>
              <a:rPr kumimoji="0" lang="it-IT" altLang="it-IT" b="0" i="0" u="none" strike="noStrike" cap="none" normalizeH="0" baseline="0" dirty="0">
                <a:ln>
                  <a:noFill/>
                </a:ln>
                <a:solidFill>
                  <a:schemeClr val="tx1"/>
                </a:solidFill>
                <a:effectLst/>
                <a:latin typeface="Coolvetica"/>
              </a:rPr>
              <a:t> accurate, age-appropriate information</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Avoid</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overwhelming</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facts</a:t>
            </a:r>
            <a:r>
              <a:rPr kumimoji="0" lang="it-IT" altLang="it-IT" b="0" i="0" u="none" strike="noStrike" cap="none" normalizeH="0" baseline="0" dirty="0">
                <a:ln>
                  <a:noFill/>
                </a:ln>
                <a:solidFill>
                  <a:schemeClr val="tx1"/>
                </a:solidFill>
                <a:effectLst/>
                <a:latin typeface="Coolvetica"/>
              </a:rPr>
              <a:t>; use </a:t>
            </a:r>
            <a:r>
              <a:rPr kumimoji="0" lang="it-IT" altLang="it-IT" b="0" i="0" u="none" strike="noStrike" cap="none" normalizeH="0" baseline="0" dirty="0" err="1">
                <a:ln>
                  <a:noFill/>
                </a:ln>
                <a:solidFill>
                  <a:schemeClr val="tx1"/>
                </a:solidFill>
                <a:effectLst/>
                <a:latin typeface="Coolvetica"/>
              </a:rPr>
              <a:t>relatable</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examples</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Discuss</a:t>
            </a:r>
            <a:r>
              <a:rPr kumimoji="0" lang="it-IT" altLang="it-IT" b="0" i="0" u="none" strike="noStrike" cap="none" normalizeH="0" baseline="0" dirty="0">
                <a:ln>
                  <a:noFill/>
                </a:ln>
                <a:solidFill>
                  <a:schemeClr val="tx1"/>
                </a:solidFill>
                <a:effectLst/>
                <a:latin typeface="Coolvetica"/>
              </a:rPr>
              <a:t> media </a:t>
            </a:r>
            <a:r>
              <a:rPr kumimoji="0" lang="it-IT" altLang="it-IT" b="0" i="0" u="none" strike="noStrike" cap="none" normalizeH="0" baseline="0" dirty="0" err="1">
                <a:ln>
                  <a:noFill/>
                </a:ln>
                <a:solidFill>
                  <a:schemeClr val="tx1"/>
                </a:solidFill>
                <a:effectLst/>
                <a:latin typeface="Coolvetica"/>
              </a:rPr>
              <a:t>influence</a:t>
            </a:r>
            <a:r>
              <a:rPr kumimoji="0" lang="it-IT" altLang="it-IT" b="0" i="0" u="none" strike="noStrike" cap="none" normalizeH="0" baseline="0" dirty="0">
                <a:ln>
                  <a:noFill/>
                </a:ln>
                <a:solidFill>
                  <a:schemeClr val="tx1"/>
                </a:solidFill>
                <a:effectLst/>
                <a:latin typeface="Coolvetica"/>
              </a:rPr>
              <a:t> and </a:t>
            </a:r>
            <a:r>
              <a:rPr kumimoji="0" lang="it-IT" altLang="it-IT" b="0" i="0" u="none" strike="noStrike" cap="none" normalizeH="0" baseline="0" dirty="0" err="1">
                <a:ln>
                  <a:noFill/>
                </a:ln>
                <a:solidFill>
                  <a:schemeClr val="tx1"/>
                </a:solidFill>
                <a:effectLst/>
                <a:latin typeface="Coolvetica"/>
              </a:rPr>
              <a:t>unrealistic</a:t>
            </a:r>
            <a:r>
              <a:rPr kumimoji="0" lang="it-IT" altLang="it-IT" b="0" i="0" u="none" strike="noStrike" cap="none" normalizeH="0" baseline="0" dirty="0">
                <a:ln>
                  <a:noFill/>
                </a:ln>
                <a:solidFill>
                  <a:schemeClr val="tx1"/>
                </a:solidFill>
                <a:effectLst/>
                <a:latin typeface="Coolvetica"/>
              </a:rPr>
              <a:t> body standards</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Engage</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through</a:t>
            </a:r>
            <a:r>
              <a:rPr kumimoji="0" lang="it-IT" altLang="it-IT" b="0" i="0" u="none" strike="noStrike" cap="none" normalizeH="0" baseline="0" dirty="0">
                <a:ln>
                  <a:noFill/>
                </a:ln>
                <a:solidFill>
                  <a:schemeClr val="tx1"/>
                </a:solidFill>
                <a:effectLst/>
                <a:latin typeface="Coolvetica"/>
              </a:rPr>
              <a:t> interactive </a:t>
            </a:r>
            <a:r>
              <a:rPr kumimoji="0" lang="it-IT" altLang="it-IT" b="0" i="0" u="none" strike="noStrike" cap="none" normalizeH="0" baseline="0" dirty="0" err="1">
                <a:ln>
                  <a:noFill/>
                </a:ln>
                <a:solidFill>
                  <a:schemeClr val="tx1"/>
                </a:solidFill>
                <a:effectLst/>
                <a:latin typeface="Coolvetica"/>
              </a:rPr>
              <a:t>methods</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videos</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discussions</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role</a:t>
            </a:r>
            <a:r>
              <a:rPr kumimoji="0" lang="it-IT" altLang="it-IT" b="0" i="0" u="none" strike="noStrike" cap="none" normalizeH="0" baseline="0" dirty="0">
                <a:ln>
                  <a:noFill/>
                </a:ln>
                <a:solidFill>
                  <a:schemeClr val="tx1"/>
                </a:solidFill>
                <a:effectLst/>
                <a:latin typeface="Coolvetica"/>
              </a:rPr>
              <a:t> models)</a:t>
            </a:r>
          </a:p>
          <a:p>
            <a:pPr marL="342900" indent="-342900">
              <a:buFont typeface="Courier New" panose="02070309020205020404" pitchFamily="49" charset="0"/>
              <a:buChar char="o"/>
            </a:pPr>
            <a:endParaRPr lang="en-US" sz="2400" dirty="0">
              <a:latin typeface="Coolvetica"/>
              <a:ea typeface="Microsoft YaHei"/>
            </a:endParaRPr>
          </a:p>
          <a:p>
            <a:endParaRPr lang="en-US" sz="2400" b="0" u="none" strike="noStrike" dirty="0">
              <a:uFillTx/>
              <a:latin typeface="Coolvetica"/>
              <a:ea typeface="Microsoft YaHei"/>
            </a:endParaRPr>
          </a:p>
        </p:txBody>
      </p:sp>
      <p:pic>
        <p:nvPicPr>
          <p:cNvPr id="5" name="Picture 2" descr="120+ Body Dysmorphic Disorder Illustrations Stock Illustrations,  Royalty-Free Vector Graphics &amp; Clip Art - iStock">
            <a:extLst>
              <a:ext uri="{FF2B5EF4-FFF2-40B4-BE49-F238E27FC236}">
                <a16:creationId xmlns:a16="http://schemas.microsoft.com/office/drawing/2014/main" id="{4D4788E8-55A9-227E-30F2-ABE9EABABC4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16647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2D3A5-D69A-18F1-9817-8AE0B808997B}"/>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15358899-683E-C86C-B11F-8AC7DC7C13F5}"/>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00B9A18D-A310-5EED-C63D-8AEE780F5CEC}"/>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8942D663-F574-6394-18F3-1D411C4C3B42}"/>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38A26C74-AEAF-12C0-4679-999CFC1B548C}"/>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AF7C050F-F6FE-C477-42BB-66F7EEDFCBC9}"/>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B1C81D83-2342-FD5C-2039-D8F13D826765}"/>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Building trust and open communication</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Avoiding blame and criticism</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Educating without pressuring</a:t>
            </a:r>
          </a:p>
          <a:p>
            <a:pPr marL="285750" indent="-285750">
              <a:buFont typeface="Wingdings" panose="05000000000000000000" pitchFamily="2" charset="2"/>
              <a:buChar char="§"/>
            </a:pPr>
            <a:r>
              <a:rPr lang="en-US" sz="2400" dirty="0">
                <a:latin typeface="Coolvetica"/>
                <a:ea typeface="Microsoft YaHei"/>
              </a:rPr>
              <a:t>Encouraging professional help</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Invol</a:t>
            </a:r>
            <a:r>
              <a:rPr lang="en-US" sz="2400" dirty="0">
                <a:solidFill>
                  <a:schemeClr val="bg1">
                    <a:lumMod val="95000"/>
                  </a:schemeClr>
                </a:solidFill>
                <a:latin typeface="Coolvetica"/>
                <a:ea typeface="Microsoft YaHei"/>
              </a:rPr>
              <a:t>ving family and support networks</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Promoting a healthy relationship with food and exercise</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Challenging </a:t>
            </a:r>
            <a:r>
              <a:rPr lang="en-US" sz="2400" dirty="0">
                <a:solidFill>
                  <a:schemeClr val="bg1">
                    <a:lumMod val="95000"/>
                  </a:schemeClr>
                </a:solidFill>
                <a:latin typeface="Coolvetica"/>
                <a:ea typeface="Microsoft YaHei"/>
              </a:rPr>
              <a:t>unrealistic social and media influences</a:t>
            </a:r>
            <a:endParaRPr lang="en-US" sz="2400" b="0" u="none" strike="noStrike" dirty="0">
              <a:solidFill>
                <a:schemeClr val="bg1">
                  <a:lumMod val="95000"/>
                </a:schemeClr>
              </a:solidFill>
              <a:uFillTx/>
              <a:latin typeface="Coolvetica"/>
            </a:endParaRPr>
          </a:p>
        </p:txBody>
      </p:sp>
      <p:sp>
        <p:nvSpPr>
          <p:cNvPr id="2" name="CuadroTexto 22">
            <a:extLst>
              <a:ext uri="{FF2B5EF4-FFF2-40B4-BE49-F238E27FC236}">
                <a16:creationId xmlns:a16="http://schemas.microsoft.com/office/drawing/2014/main" id="{5C0E67AD-3D28-CD5B-F397-0CD8158C6E19}"/>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Approaching a Youth with a BI Disorder</a:t>
            </a:r>
          </a:p>
        </p:txBody>
      </p:sp>
      <p:sp>
        <p:nvSpPr>
          <p:cNvPr id="4" name="CuadroTexto 23">
            <a:extLst>
              <a:ext uri="{FF2B5EF4-FFF2-40B4-BE49-F238E27FC236}">
                <a16:creationId xmlns:a16="http://schemas.microsoft.com/office/drawing/2014/main" id="{CBEA9B9F-EA04-7A7E-F9FD-1DD91D38EC32}"/>
              </a:ext>
            </a:extLst>
          </p:cNvPr>
          <p:cNvSpPr txBox="1"/>
          <p:nvPr/>
        </p:nvSpPr>
        <p:spPr>
          <a:xfrm>
            <a:off x="10888219" y="2996288"/>
            <a:ext cx="7682863" cy="1575712"/>
          </a:xfrm>
          <a:prstGeom prst="rect">
            <a:avLst/>
          </a:prstGeom>
          <a:noFill/>
          <a:ln w="0">
            <a:noFill/>
          </a:ln>
        </p:spPr>
        <p:txBody>
          <a:bodyPr lIns="90000" tIns="45000" rIns="90000" bIns="45000" anchor="t">
            <a:noAutofit/>
          </a:bodyPr>
          <a:lstStyle/>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Therapy </a:t>
            </a:r>
            <a:r>
              <a:rPr kumimoji="0" lang="it-IT" altLang="it-IT" b="0" i="0" u="none" strike="noStrike" cap="none" normalizeH="0" baseline="0" dirty="0" err="1">
                <a:ln>
                  <a:noFill/>
                </a:ln>
                <a:solidFill>
                  <a:schemeClr val="tx1"/>
                </a:solidFill>
                <a:effectLst/>
                <a:latin typeface="Coolvetica"/>
              </a:rPr>
              <a:t>as</a:t>
            </a:r>
            <a:r>
              <a:rPr kumimoji="0" lang="it-IT" altLang="it-IT" b="0" i="0" u="none" strike="noStrike" cap="none" normalizeH="0" baseline="0" dirty="0">
                <a:ln>
                  <a:noFill/>
                </a:ln>
                <a:solidFill>
                  <a:schemeClr val="tx1"/>
                </a:solidFill>
                <a:effectLst/>
                <a:latin typeface="Coolvetica"/>
              </a:rPr>
              <a:t> self-care, </a:t>
            </a:r>
            <a:r>
              <a:rPr kumimoji="0" lang="it-IT" altLang="it-IT" b="0" i="0" u="none" strike="noStrike" cap="none" normalizeH="0" baseline="0" dirty="0" err="1">
                <a:ln>
                  <a:noFill/>
                </a:ln>
                <a:solidFill>
                  <a:schemeClr val="tx1"/>
                </a:solidFill>
                <a:effectLst/>
                <a:latin typeface="Coolvetica"/>
              </a:rPr>
              <a:t>not</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punishment</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Cognitive Behavioral Therapy (CBT), </a:t>
            </a:r>
            <a:r>
              <a:rPr kumimoji="0" lang="it-IT" altLang="it-IT" b="0" i="0" u="none" strike="noStrike" cap="none" normalizeH="0" baseline="0" dirty="0" err="1">
                <a:ln>
                  <a:noFill/>
                </a:ln>
                <a:solidFill>
                  <a:schemeClr val="tx1"/>
                </a:solidFill>
                <a:effectLst/>
                <a:latin typeface="Coolvetica"/>
              </a:rPr>
              <a:t>Acceptance</a:t>
            </a:r>
            <a:r>
              <a:rPr kumimoji="0" lang="it-IT" altLang="it-IT" b="0" i="0" u="none" strike="noStrike" cap="none" normalizeH="0" baseline="0" dirty="0">
                <a:ln>
                  <a:noFill/>
                </a:ln>
                <a:solidFill>
                  <a:schemeClr val="tx1"/>
                </a:solidFill>
                <a:effectLst/>
                <a:latin typeface="Coolvetica"/>
              </a:rPr>
              <a:t> &amp; Commitment Therapy (ACT), Family-</a:t>
            </a:r>
            <a:r>
              <a:rPr kumimoji="0" lang="it-IT" altLang="it-IT" b="0" i="0" u="none" strike="noStrike" cap="none" normalizeH="0" baseline="0" dirty="0" err="1">
                <a:ln>
                  <a:noFill/>
                </a:ln>
                <a:solidFill>
                  <a:schemeClr val="tx1"/>
                </a:solidFill>
                <a:effectLst/>
                <a:latin typeface="Coolvetica"/>
              </a:rPr>
              <a:t>Based</a:t>
            </a:r>
            <a:r>
              <a:rPr kumimoji="0" lang="it-IT" altLang="it-IT" b="0" i="0" u="none" strike="noStrike" cap="none" normalizeH="0" baseline="0" dirty="0">
                <a:ln>
                  <a:noFill/>
                </a:ln>
                <a:solidFill>
                  <a:schemeClr val="tx1"/>
                </a:solidFill>
                <a:effectLst/>
                <a:latin typeface="Coolvetica"/>
              </a:rPr>
              <a:t> Therapy (FBT)</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Medical</a:t>
            </a:r>
            <a:r>
              <a:rPr kumimoji="0" lang="it-IT" altLang="it-IT" b="0" i="0" u="none" strike="noStrike" cap="none" normalizeH="0" baseline="0" dirty="0">
                <a:ln>
                  <a:noFill/>
                </a:ln>
                <a:solidFill>
                  <a:schemeClr val="tx1"/>
                </a:solidFill>
                <a:effectLst/>
                <a:latin typeface="Coolvetica"/>
              </a:rPr>
              <a:t> monitoring and </a:t>
            </a:r>
            <a:r>
              <a:rPr kumimoji="0" lang="it-IT" altLang="it-IT" b="0" i="0" u="none" strike="noStrike" cap="none" normalizeH="0" baseline="0" dirty="0" err="1">
                <a:ln>
                  <a:noFill/>
                </a:ln>
                <a:solidFill>
                  <a:schemeClr val="tx1"/>
                </a:solidFill>
                <a:effectLst/>
                <a:latin typeface="Coolvetica"/>
              </a:rPr>
              <a:t>nutritional</a:t>
            </a:r>
            <a:r>
              <a:rPr kumimoji="0" lang="it-IT" altLang="it-IT" b="0" i="0" u="none" strike="noStrike" cap="none" normalizeH="0" baseline="0" dirty="0">
                <a:ln>
                  <a:noFill/>
                </a:ln>
                <a:solidFill>
                  <a:schemeClr val="tx1"/>
                </a:solidFill>
                <a:effectLst/>
                <a:latin typeface="Coolvetica"/>
              </a:rPr>
              <a:t> counseling</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Offer</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choices</a:t>
            </a:r>
            <a:r>
              <a:rPr kumimoji="0" lang="it-IT" altLang="it-IT" b="0" i="0" u="none" strike="noStrike" cap="none" normalizeH="0" baseline="0" dirty="0">
                <a:ln>
                  <a:noFill/>
                </a:ln>
                <a:solidFill>
                  <a:schemeClr val="tx1"/>
                </a:solidFill>
                <a:effectLst/>
                <a:latin typeface="Coolvetica"/>
              </a:rPr>
              <a:t> in care to </a:t>
            </a:r>
            <a:r>
              <a:rPr kumimoji="0" lang="it-IT" altLang="it-IT" b="0" i="0" u="none" strike="noStrike" cap="none" normalizeH="0" baseline="0" dirty="0" err="1">
                <a:ln>
                  <a:noFill/>
                </a:ln>
                <a:solidFill>
                  <a:schemeClr val="tx1"/>
                </a:solidFill>
                <a:effectLst/>
                <a:latin typeface="Coolvetica"/>
              </a:rPr>
              <a:t>increase</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willingness</a:t>
            </a:r>
            <a:endParaRPr kumimoji="0" lang="it-IT" altLang="it-IT" b="0" i="0" u="none" strike="noStrike" cap="none" normalizeH="0" baseline="0" dirty="0">
              <a:ln>
                <a:noFill/>
              </a:ln>
              <a:solidFill>
                <a:schemeClr val="tx1"/>
              </a:solidFill>
              <a:effectLst/>
              <a:latin typeface="Coolvetica"/>
            </a:endParaRPr>
          </a:p>
          <a:p>
            <a:endParaRPr lang="en-US" sz="2400" dirty="0">
              <a:latin typeface="Coolvetica"/>
              <a:ea typeface="Microsoft YaHei"/>
            </a:endParaRPr>
          </a:p>
        </p:txBody>
      </p:sp>
      <p:pic>
        <p:nvPicPr>
          <p:cNvPr id="5" name="Picture 2" descr="120+ Body Dysmorphic Disorder Illustrations Stock Illustrations,  Royalty-Free Vector Graphics &amp; Clip Art - iStock">
            <a:extLst>
              <a:ext uri="{FF2B5EF4-FFF2-40B4-BE49-F238E27FC236}">
                <a16:creationId xmlns:a16="http://schemas.microsoft.com/office/drawing/2014/main" id="{CC59F19E-1D2E-5A19-78CD-7A6FCFA8455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29832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1B2463-B489-870A-7395-226581890EE2}"/>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4FA7E97E-DF6E-3B74-6806-1B6D57F40E97}"/>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957827BD-A562-E284-A8CA-5B9983524333}"/>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A6B5B39D-4B45-EA93-A7CF-E9A2F2C12C17}"/>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5CD1E502-0EB0-B105-E6B0-D272FB0090D1}"/>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421DA51A-1EC3-CC6B-A08B-7B468FEC536C}"/>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E10CD486-D547-E4D4-CA4C-8D72E9E92582}"/>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Building trust and open communication</a:t>
            </a:r>
          </a:p>
          <a:p>
            <a:pPr marL="285750" indent="-285750">
              <a:buFont typeface="Wingdings" panose="05000000000000000000" pitchFamily="2" charset="2"/>
              <a:buChar char="§"/>
            </a:pPr>
            <a:r>
              <a:rPr lang="en-US" sz="2400" dirty="0">
                <a:solidFill>
                  <a:schemeClr val="bg1"/>
                </a:solidFill>
                <a:latin typeface="Coolvetica"/>
                <a:ea typeface="Microsoft YaHei"/>
              </a:rPr>
              <a:t>Avoiding blame and criticism</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Educating without pressuring</a:t>
            </a:r>
          </a:p>
          <a:p>
            <a:pPr marL="285750" indent="-285750">
              <a:buFont typeface="Wingdings" panose="05000000000000000000" pitchFamily="2" charset="2"/>
              <a:buChar char="§"/>
            </a:pPr>
            <a:r>
              <a:rPr lang="en-US" sz="2400" dirty="0">
                <a:latin typeface="Coolvetica"/>
                <a:ea typeface="Microsoft YaHei"/>
              </a:rPr>
              <a:t>Encouraging professional help</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Invol</a:t>
            </a:r>
            <a:r>
              <a:rPr lang="en-US" sz="2400" dirty="0">
                <a:solidFill>
                  <a:schemeClr val="bg1"/>
                </a:solidFill>
                <a:latin typeface="Coolvetica"/>
                <a:ea typeface="Microsoft YaHei"/>
              </a:rPr>
              <a:t>ving family and support networks</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Promoting a healthy relationship with food and exercise</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Challenging </a:t>
            </a:r>
            <a:r>
              <a:rPr lang="en-US" sz="2400" dirty="0">
                <a:solidFill>
                  <a:schemeClr val="bg1"/>
                </a:solidFill>
                <a:latin typeface="Coolvetica"/>
                <a:ea typeface="Microsoft YaHei"/>
              </a:rPr>
              <a:t>unrealistic social and media influences</a:t>
            </a:r>
            <a:endParaRPr lang="en-US" sz="2400" b="0" u="none" strike="noStrike" dirty="0">
              <a:solidFill>
                <a:schemeClr val="bg1"/>
              </a:solidFill>
              <a:uFillTx/>
              <a:latin typeface="Coolvetica"/>
            </a:endParaRPr>
          </a:p>
        </p:txBody>
      </p:sp>
      <p:sp>
        <p:nvSpPr>
          <p:cNvPr id="2" name="CuadroTexto 22">
            <a:extLst>
              <a:ext uri="{FF2B5EF4-FFF2-40B4-BE49-F238E27FC236}">
                <a16:creationId xmlns:a16="http://schemas.microsoft.com/office/drawing/2014/main" id="{F382C5BA-C9DE-4B41-544A-303FD8CDB9E2}"/>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Approaching a Youth with a BI Disorder</a:t>
            </a:r>
          </a:p>
        </p:txBody>
      </p:sp>
      <p:sp>
        <p:nvSpPr>
          <p:cNvPr id="4" name="CuadroTexto 23">
            <a:extLst>
              <a:ext uri="{FF2B5EF4-FFF2-40B4-BE49-F238E27FC236}">
                <a16:creationId xmlns:a16="http://schemas.microsoft.com/office/drawing/2014/main" id="{4298D58E-8D3A-1C7D-733A-FE31414BF465}"/>
              </a:ext>
            </a:extLst>
          </p:cNvPr>
          <p:cNvSpPr txBox="1"/>
          <p:nvPr/>
        </p:nvSpPr>
        <p:spPr>
          <a:xfrm>
            <a:off x="856980" y="2731048"/>
            <a:ext cx="7682863" cy="1575712"/>
          </a:xfrm>
          <a:prstGeom prst="rect">
            <a:avLst/>
          </a:prstGeom>
          <a:noFill/>
          <a:ln w="0">
            <a:noFill/>
          </a:ln>
        </p:spPr>
        <p:txBody>
          <a:bodyPr lIns="90000" tIns="45000" rIns="90000" bIns="45000" anchor="t">
            <a:noAutofit/>
          </a:bodyPr>
          <a:lstStyle/>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Therapy </a:t>
            </a:r>
            <a:r>
              <a:rPr kumimoji="0" lang="it-IT" altLang="it-IT" b="0" i="0" u="none" strike="noStrike" cap="none" normalizeH="0" baseline="0" dirty="0" err="1">
                <a:ln>
                  <a:noFill/>
                </a:ln>
                <a:solidFill>
                  <a:schemeClr val="tx1"/>
                </a:solidFill>
                <a:effectLst/>
                <a:latin typeface="Coolvetica"/>
              </a:rPr>
              <a:t>as</a:t>
            </a:r>
            <a:r>
              <a:rPr kumimoji="0" lang="it-IT" altLang="it-IT" b="0" i="0" u="none" strike="noStrike" cap="none" normalizeH="0" baseline="0" dirty="0">
                <a:ln>
                  <a:noFill/>
                </a:ln>
                <a:solidFill>
                  <a:schemeClr val="tx1"/>
                </a:solidFill>
                <a:effectLst/>
                <a:latin typeface="Coolvetica"/>
              </a:rPr>
              <a:t> self-care, </a:t>
            </a:r>
            <a:r>
              <a:rPr kumimoji="0" lang="it-IT" altLang="it-IT" b="0" i="0" u="none" strike="noStrike" cap="none" normalizeH="0" baseline="0" dirty="0" err="1">
                <a:ln>
                  <a:noFill/>
                </a:ln>
                <a:solidFill>
                  <a:schemeClr val="tx1"/>
                </a:solidFill>
                <a:effectLst/>
                <a:latin typeface="Coolvetica"/>
              </a:rPr>
              <a:t>not</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punishment</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Cognitive Behavioral Therapy (CBT), </a:t>
            </a:r>
            <a:r>
              <a:rPr kumimoji="0" lang="it-IT" altLang="it-IT" b="0" i="0" u="none" strike="noStrike" cap="none" normalizeH="0" baseline="0" dirty="0" err="1">
                <a:ln>
                  <a:noFill/>
                </a:ln>
                <a:solidFill>
                  <a:schemeClr val="tx1"/>
                </a:solidFill>
                <a:effectLst/>
                <a:latin typeface="Coolvetica"/>
              </a:rPr>
              <a:t>Acceptance</a:t>
            </a:r>
            <a:r>
              <a:rPr kumimoji="0" lang="it-IT" altLang="it-IT" b="0" i="0" u="none" strike="noStrike" cap="none" normalizeH="0" baseline="0" dirty="0">
                <a:ln>
                  <a:noFill/>
                </a:ln>
                <a:solidFill>
                  <a:schemeClr val="tx1"/>
                </a:solidFill>
                <a:effectLst/>
                <a:latin typeface="Coolvetica"/>
              </a:rPr>
              <a:t> &amp; Commitment Therapy (ACT), Family-</a:t>
            </a:r>
            <a:r>
              <a:rPr kumimoji="0" lang="it-IT" altLang="it-IT" b="0" i="0" u="none" strike="noStrike" cap="none" normalizeH="0" baseline="0" dirty="0" err="1">
                <a:ln>
                  <a:noFill/>
                </a:ln>
                <a:solidFill>
                  <a:schemeClr val="tx1"/>
                </a:solidFill>
                <a:effectLst/>
                <a:latin typeface="Coolvetica"/>
              </a:rPr>
              <a:t>Based</a:t>
            </a:r>
            <a:r>
              <a:rPr kumimoji="0" lang="it-IT" altLang="it-IT" b="0" i="0" u="none" strike="noStrike" cap="none" normalizeH="0" baseline="0" dirty="0">
                <a:ln>
                  <a:noFill/>
                </a:ln>
                <a:solidFill>
                  <a:schemeClr val="tx1"/>
                </a:solidFill>
                <a:effectLst/>
                <a:latin typeface="Coolvetica"/>
              </a:rPr>
              <a:t> Therapy (FBT)</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Medical</a:t>
            </a:r>
            <a:r>
              <a:rPr kumimoji="0" lang="it-IT" altLang="it-IT" b="0" i="0" u="none" strike="noStrike" cap="none" normalizeH="0" baseline="0" dirty="0">
                <a:ln>
                  <a:noFill/>
                </a:ln>
                <a:solidFill>
                  <a:schemeClr val="tx1"/>
                </a:solidFill>
                <a:effectLst/>
                <a:latin typeface="Coolvetica"/>
              </a:rPr>
              <a:t> monitoring and </a:t>
            </a:r>
            <a:r>
              <a:rPr kumimoji="0" lang="it-IT" altLang="it-IT" b="0" i="0" u="none" strike="noStrike" cap="none" normalizeH="0" baseline="0" dirty="0" err="1">
                <a:ln>
                  <a:noFill/>
                </a:ln>
                <a:solidFill>
                  <a:schemeClr val="tx1"/>
                </a:solidFill>
                <a:effectLst/>
                <a:latin typeface="Coolvetica"/>
              </a:rPr>
              <a:t>nutritional</a:t>
            </a:r>
            <a:r>
              <a:rPr kumimoji="0" lang="it-IT" altLang="it-IT" b="0" i="0" u="none" strike="noStrike" cap="none" normalizeH="0" baseline="0" dirty="0">
                <a:ln>
                  <a:noFill/>
                </a:ln>
                <a:solidFill>
                  <a:schemeClr val="tx1"/>
                </a:solidFill>
                <a:effectLst/>
                <a:latin typeface="Coolvetica"/>
              </a:rPr>
              <a:t> counseling</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Offer</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choices</a:t>
            </a:r>
            <a:r>
              <a:rPr kumimoji="0" lang="it-IT" altLang="it-IT" b="0" i="0" u="none" strike="noStrike" cap="none" normalizeH="0" baseline="0" dirty="0">
                <a:ln>
                  <a:noFill/>
                </a:ln>
                <a:solidFill>
                  <a:schemeClr val="tx1"/>
                </a:solidFill>
                <a:effectLst/>
                <a:latin typeface="Coolvetica"/>
              </a:rPr>
              <a:t> in care to </a:t>
            </a:r>
            <a:r>
              <a:rPr kumimoji="0" lang="it-IT" altLang="it-IT" b="0" i="0" u="none" strike="noStrike" cap="none" normalizeH="0" baseline="0" dirty="0" err="1">
                <a:ln>
                  <a:noFill/>
                </a:ln>
                <a:solidFill>
                  <a:schemeClr val="tx1"/>
                </a:solidFill>
                <a:effectLst/>
                <a:latin typeface="Coolvetica"/>
              </a:rPr>
              <a:t>increase</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willingness</a:t>
            </a:r>
            <a:endParaRPr kumimoji="0" lang="it-IT" altLang="it-IT" b="0" i="0" u="none" strike="noStrike" cap="none" normalizeH="0" baseline="0" dirty="0">
              <a:ln>
                <a:noFill/>
              </a:ln>
              <a:solidFill>
                <a:schemeClr val="tx1"/>
              </a:solidFill>
              <a:effectLst/>
              <a:latin typeface="Coolvetica"/>
            </a:endParaRPr>
          </a:p>
          <a:p>
            <a:endParaRPr lang="en-US" sz="2400" dirty="0">
              <a:latin typeface="Coolvetica"/>
              <a:ea typeface="Microsoft YaHei"/>
            </a:endParaRPr>
          </a:p>
        </p:txBody>
      </p:sp>
      <p:pic>
        <p:nvPicPr>
          <p:cNvPr id="6" name="Picture 2" descr="120+ Body Dysmorphic Disorder Illustrations Stock Illustrations,  Royalty-Free Vector Graphics &amp; Clip Art - iStock">
            <a:extLst>
              <a:ext uri="{FF2B5EF4-FFF2-40B4-BE49-F238E27FC236}">
                <a16:creationId xmlns:a16="http://schemas.microsoft.com/office/drawing/2014/main" id="{A7C41CD7-7122-1BD9-999E-B6A8E1AB78B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14419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B183708E-3F52-0147-5802-66849F6E4F32}"/>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FEE6B568-1B85-4383-200D-A889B3F20D5A}"/>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92D8F2E1-08AA-CCF0-BE68-8B0ED09A01E8}"/>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4B8EE453-82C0-D960-A7E5-5DDE31294FD9}"/>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56D2A934-7B01-6C1D-771F-3C1C78E3964A}"/>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D30D334A-E383-1D4E-4F57-D0882CACA28E}"/>
              </a:ext>
            </a:extLst>
          </p:cNvPr>
          <p:cNvSpPr txBox="1"/>
          <p:nvPr/>
        </p:nvSpPr>
        <p:spPr>
          <a:xfrm>
            <a:off x="2202671" y="1292251"/>
            <a:ext cx="5674657" cy="914400"/>
          </a:xfrm>
          <a:prstGeom prst="rect">
            <a:avLst/>
          </a:prstGeom>
          <a:noFill/>
          <a:ln w="0">
            <a:noFill/>
          </a:ln>
        </p:spPr>
        <p:txBody>
          <a:bodyPr lIns="90000" tIns="45000" rIns="90000" bIns="45000" anchor="t">
            <a:noAutofit/>
          </a:bodyPr>
          <a:lstStyle/>
          <a:p>
            <a:pPr algn="ctr"/>
            <a:r>
              <a:rPr lang="en-US" sz="4800" b="0" u="none" strike="noStrike" dirty="0">
                <a:solidFill>
                  <a:srgbClr val="E98E24"/>
                </a:solidFill>
                <a:uFillTx/>
                <a:latin typeface="Coolvetica"/>
              </a:rPr>
              <a:t>What is Body Image?</a:t>
            </a:r>
          </a:p>
        </p:txBody>
      </p:sp>
      <p:pic>
        <p:nvPicPr>
          <p:cNvPr id="2050" name="Picture 2" descr="Symptoms and Causes of Body Dysmorphic Disorder - Cognitive Behavior  Associates">
            <a:extLst>
              <a:ext uri="{FF2B5EF4-FFF2-40B4-BE49-F238E27FC236}">
                <a16:creationId xmlns:a16="http://schemas.microsoft.com/office/drawing/2014/main" id="{34236596-AE3E-7240-3F89-F4B34449ED5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19836" y="2187173"/>
            <a:ext cx="5840326" cy="1917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76649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BEFEC4-900E-4EE8-C9CE-1C05AEB1E544}"/>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C2BC3551-AA9F-CDEA-5B9B-7AAAFE81177E}"/>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B1AC9F56-EE8E-54EC-FB58-41DE159B0A4D}"/>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9233CBF9-61AD-C3C9-8123-C7BA15A76891}"/>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213F20E6-18B1-9542-5C75-E1FF65F21C84}"/>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15EBC912-169B-3E10-357D-C59387FFED4D}"/>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EFC202B4-0340-8C21-9BA4-F6935C956856}"/>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Building trust and open communication</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Avoiding blame and criticism</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Educating without pressuring</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Encouraging professional help</a:t>
            </a:r>
          </a:p>
          <a:p>
            <a:pPr marL="285750" indent="-285750">
              <a:buFont typeface="Wingdings" panose="05000000000000000000" pitchFamily="2" charset="2"/>
              <a:buChar char="§"/>
            </a:pPr>
            <a:r>
              <a:rPr lang="en-US" sz="2400" b="0" u="none" strike="noStrike" dirty="0">
                <a:uFillTx/>
                <a:latin typeface="Coolvetica"/>
                <a:ea typeface="Microsoft YaHei"/>
              </a:rPr>
              <a:t>Invol</a:t>
            </a:r>
            <a:r>
              <a:rPr lang="en-US" sz="2400" dirty="0">
                <a:latin typeface="Coolvetica"/>
                <a:ea typeface="Microsoft YaHei"/>
              </a:rPr>
              <a:t>ving family and support networks</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Promoting a healthy relationship with food and exercise</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Challenging </a:t>
            </a:r>
            <a:r>
              <a:rPr lang="en-US" sz="2400" dirty="0">
                <a:solidFill>
                  <a:schemeClr val="bg1">
                    <a:lumMod val="95000"/>
                  </a:schemeClr>
                </a:solidFill>
                <a:latin typeface="Coolvetica"/>
                <a:ea typeface="Microsoft YaHei"/>
              </a:rPr>
              <a:t>unrealistic social and media influences</a:t>
            </a:r>
            <a:endParaRPr lang="en-US" sz="2400" b="0" u="none" strike="noStrike" dirty="0">
              <a:solidFill>
                <a:schemeClr val="bg1">
                  <a:lumMod val="95000"/>
                </a:schemeClr>
              </a:solidFill>
              <a:uFillTx/>
              <a:latin typeface="Coolvetica"/>
            </a:endParaRPr>
          </a:p>
        </p:txBody>
      </p:sp>
      <p:sp>
        <p:nvSpPr>
          <p:cNvPr id="2" name="CuadroTexto 22">
            <a:extLst>
              <a:ext uri="{FF2B5EF4-FFF2-40B4-BE49-F238E27FC236}">
                <a16:creationId xmlns:a16="http://schemas.microsoft.com/office/drawing/2014/main" id="{52F0C9FE-E06F-3123-E92E-6A4D34174796}"/>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Approaching a Youth with a BI Disorder</a:t>
            </a:r>
          </a:p>
        </p:txBody>
      </p:sp>
      <p:sp>
        <p:nvSpPr>
          <p:cNvPr id="4" name="CuadroTexto 23">
            <a:extLst>
              <a:ext uri="{FF2B5EF4-FFF2-40B4-BE49-F238E27FC236}">
                <a16:creationId xmlns:a16="http://schemas.microsoft.com/office/drawing/2014/main" id="{E174CA1F-8ED1-D0AF-1D5B-2F2EC8B9BEE2}"/>
              </a:ext>
            </a:extLst>
          </p:cNvPr>
          <p:cNvSpPr txBox="1"/>
          <p:nvPr/>
        </p:nvSpPr>
        <p:spPr>
          <a:xfrm>
            <a:off x="-6372322" y="3528071"/>
            <a:ext cx="6711262" cy="1223455"/>
          </a:xfrm>
          <a:prstGeom prst="rect">
            <a:avLst/>
          </a:prstGeom>
          <a:noFill/>
          <a:ln w="0">
            <a:noFill/>
          </a:ln>
        </p:spPr>
        <p:txBody>
          <a:bodyPr lIns="90000" tIns="45000" rIns="90000" bIns="45000" anchor="t">
            <a:noAutofit/>
          </a:bodyPr>
          <a:lstStyle/>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Educate families on body image disorders</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Teach</a:t>
            </a:r>
            <a:r>
              <a:rPr kumimoji="0" lang="it-IT" altLang="it-IT" b="0" i="0" u="none" strike="noStrike" cap="none" normalizeH="0" baseline="0" dirty="0">
                <a:ln>
                  <a:noFill/>
                </a:ln>
                <a:solidFill>
                  <a:schemeClr val="tx1"/>
                </a:solidFill>
                <a:effectLst/>
                <a:latin typeface="Coolvetica"/>
              </a:rPr>
              <a:t> positive </a:t>
            </a:r>
            <a:r>
              <a:rPr kumimoji="0" lang="it-IT" altLang="it-IT" b="0" i="0" u="none" strike="noStrike" cap="none" normalizeH="0" baseline="0" dirty="0" err="1">
                <a:ln>
                  <a:noFill/>
                </a:ln>
                <a:solidFill>
                  <a:schemeClr val="tx1"/>
                </a:solidFill>
                <a:effectLst/>
                <a:latin typeface="Coolvetica"/>
              </a:rPr>
              <a:t>reinforcement</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without</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enabling</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behaviors</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Encourage</a:t>
            </a:r>
            <a:r>
              <a:rPr kumimoji="0" lang="it-IT" altLang="it-IT" b="0" i="0" u="none" strike="noStrike" cap="none" normalizeH="0" baseline="0" dirty="0">
                <a:ln>
                  <a:noFill/>
                </a:ln>
                <a:solidFill>
                  <a:schemeClr val="tx1"/>
                </a:solidFill>
                <a:effectLst/>
                <a:latin typeface="Coolvetica"/>
              </a:rPr>
              <a:t> school-</a:t>
            </a:r>
            <a:r>
              <a:rPr kumimoji="0" lang="it-IT" altLang="it-IT" b="0" i="0" u="none" strike="noStrike" cap="none" normalizeH="0" baseline="0" dirty="0" err="1">
                <a:ln>
                  <a:noFill/>
                </a:ln>
                <a:solidFill>
                  <a:schemeClr val="tx1"/>
                </a:solidFill>
                <a:effectLst/>
                <a:latin typeface="Coolvetica"/>
              </a:rPr>
              <a:t>based</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programs</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promoting</a:t>
            </a:r>
            <a:r>
              <a:rPr kumimoji="0" lang="it-IT" altLang="it-IT" b="0" i="0" u="none" strike="noStrike" cap="none" normalizeH="0" baseline="0" dirty="0">
                <a:ln>
                  <a:noFill/>
                </a:ln>
                <a:solidFill>
                  <a:schemeClr val="tx1"/>
                </a:solidFill>
                <a:effectLst/>
                <a:latin typeface="Coolvetica"/>
              </a:rPr>
              <a:t> body </a:t>
            </a:r>
            <a:r>
              <a:rPr kumimoji="0" lang="it-IT" altLang="it-IT" b="0" i="0" u="none" strike="noStrike" cap="none" normalizeH="0" baseline="0" dirty="0" err="1">
                <a:ln>
                  <a:noFill/>
                </a:ln>
                <a:solidFill>
                  <a:schemeClr val="tx1"/>
                </a:solidFill>
                <a:effectLst/>
                <a:latin typeface="Coolvetica"/>
              </a:rPr>
              <a:t>positivity</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Support groups for </a:t>
            </a:r>
            <a:r>
              <a:rPr kumimoji="0" lang="it-IT" altLang="it-IT" b="0" i="0" u="none" strike="noStrike" cap="none" normalizeH="0" baseline="0" dirty="0" err="1">
                <a:ln>
                  <a:noFill/>
                </a:ln>
                <a:solidFill>
                  <a:schemeClr val="tx1"/>
                </a:solidFill>
                <a:effectLst/>
                <a:latin typeface="Coolvetica"/>
              </a:rPr>
              <a:t>parents</a:t>
            </a:r>
            <a:r>
              <a:rPr kumimoji="0" lang="it-IT" altLang="it-IT" b="0" i="0" u="none" strike="noStrike" cap="none" normalizeH="0" baseline="0" dirty="0">
                <a:ln>
                  <a:noFill/>
                </a:ln>
                <a:solidFill>
                  <a:schemeClr val="tx1"/>
                </a:solidFill>
                <a:effectLst/>
                <a:latin typeface="Coolvetica"/>
              </a:rPr>
              <a:t> and caregivers</a:t>
            </a:r>
          </a:p>
          <a:p>
            <a:endParaRPr lang="en-US" dirty="0">
              <a:latin typeface="Coolvetica"/>
              <a:ea typeface="Microsoft YaHei"/>
            </a:endParaRPr>
          </a:p>
          <a:p>
            <a:endParaRPr lang="en-US" sz="2400" dirty="0">
              <a:latin typeface="Coolvetica"/>
              <a:ea typeface="Microsoft YaHei"/>
            </a:endParaRPr>
          </a:p>
        </p:txBody>
      </p:sp>
      <p:pic>
        <p:nvPicPr>
          <p:cNvPr id="5" name="Picture 2" descr="120+ Body Dysmorphic Disorder Illustrations Stock Illustrations,  Royalty-Free Vector Graphics &amp; Clip Art - iStock">
            <a:extLst>
              <a:ext uri="{FF2B5EF4-FFF2-40B4-BE49-F238E27FC236}">
                <a16:creationId xmlns:a16="http://schemas.microsoft.com/office/drawing/2014/main" id="{C09E3A26-290E-490D-2203-40D5C8419FB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6238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39EE38-7167-6F72-A376-633F71288BF6}"/>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F37E7AA9-A364-BEA5-041A-63025CC1B8D5}"/>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F1604E96-AE5D-3BEF-4B07-6C4A1C5F3520}"/>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9E3FC829-EAEC-0700-D58D-169081F63510}"/>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30BFDFA5-901A-89C1-E4BE-7C8C719EFEBD}"/>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D8EBD540-56E3-BB7D-376E-885F647D3A23}"/>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3352CE42-B2E3-CC91-C552-E323079E66FE}"/>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Building trust and open communication</a:t>
            </a:r>
          </a:p>
          <a:p>
            <a:pPr marL="285750" indent="-285750">
              <a:buFont typeface="Wingdings" panose="05000000000000000000" pitchFamily="2" charset="2"/>
              <a:buChar char="§"/>
            </a:pPr>
            <a:r>
              <a:rPr lang="en-US" sz="2400" dirty="0">
                <a:solidFill>
                  <a:schemeClr val="bg1"/>
                </a:solidFill>
                <a:latin typeface="Coolvetica"/>
                <a:ea typeface="Microsoft YaHei"/>
              </a:rPr>
              <a:t>Avoiding blame and criticism</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Educating without pressuring</a:t>
            </a:r>
          </a:p>
          <a:p>
            <a:pPr marL="285750" indent="-285750">
              <a:buFont typeface="Wingdings" panose="05000000000000000000" pitchFamily="2" charset="2"/>
              <a:buChar char="§"/>
            </a:pPr>
            <a:r>
              <a:rPr lang="en-US" sz="2400" dirty="0">
                <a:solidFill>
                  <a:schemeClr val="bg1"/>
                </a:solidFill>
                <a:latin typeface="Coolvetica"/>
                <a:ea typeface="Microsoft YaHei"/>
              </a:rPr>
              <a:t>Encouraging professional help</a:t>
            </a:r>
          </a:p>
          <a:p>
            <a:pPr marL="285750" indent="-285750">
              <a:buFont typeface="Wingdings" panose="05000000000000000000" pitchFamily="2" charset="2"/>
              <a:buChar char="§"/>
            </a:pPr>
            <a:r>
              <a:rPr lang="en-US" sz="2400" b="0" u="none" strike="noStrike" dirty="0">
                <a:uFillTx/>
                <a:latin typeface="Coolvetica"/>
                <a:ea typeface="Microsoft YaHei"/>
              </a:rPr>
              <a:t>Invol</a:t>
            </a:r>
            <a:r>
              <a:rPr lang="en-US" sz="2400" dirty="0">
                <a:latin typeface="Coolvetica"/>
                <a:ea typeface="Microsoft YaHei"/>
              </a:rPr>
              <a:t>ving family and support networks</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Promoting a healthy relationship with food and exercise</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Challenging </a:t>
            </a:r>
            <a:r>
              <a:rPr lang="en-US" sz="2400" dirty="0">
                <a:solidFill>
                  <a:schemeClr val="bg1"/>
                </a:solidFill>
                <a:latin typeface="Coolvetica"/>
                <a:ea typeface="Microsoft YaHei"/>
              </a:rPr>
              <a:t>unrealistic social and media influences</a:t>
            </a:r>
            <a:endParaRPr lang="en-US" sz="2400" b="0" u="none" strike="noStrike" dirty="0">
              <a:solidFill>
                <a:schemeClr val="bg1"/>
              </a:solidFill>
              <a:uFillTx/>
              <a:latin typeface="Coolvetica"/>
            </a:endParaRPr>
          </a:p>
        </p:txBody>
      </p:sp>
      <p:sp>
        <p:nvSpPr>
          <p:cNvPr id="2" name="CuadroTexto 22">
            <a:extLst>
              <a:ext uri="{FF2B5EF4-FFF2-40B4-BE49-F238E27FC236}">
                <a16:creationId xmlns:a16="http://schemas.microsoft.com/office/drawing/2014/main" id="{6E56DF94-169F-BCD7-57F8-661C264C0FEF}"/>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Approaching a Youth with a BI Disorder</a:t>
            </a:r>
          </a:p>
        </p:txBody>
      </p:sp>
      <p:sp>
        <p:nvSpPr>
          <p:cNvPr id="4" name="CuadroTexto 23">
            <a:extLst>
              <a:ext uri="{FF2B5EF4-FFF2-40B4-BE49-F238E27FC236}">
                <a16:creationId xmlns:a16="http://schemas.microsoft.com/office/drawing/2014/main" id="{E2A6497E-E724-5191-A4D5-5CE0DBAD85F4}"/>
              </a:ext>
            </a:extLst>
          </p:cNvPr>
          <p:cNvSpPr txBox="1"/>
          <p:nvPr/>
        </p:nvSpPr>
        <p:spPr>
          <a:xfrm>
            <a:off x="915874" y="3119945"/>
            <a:ext cx="6711262" cy="1223455"/>
          </a:xfrm>
          <a:prstGeom prst="rect">
            <a:avLst/>
          </a:prstGeom>
          <a:noFill/>
          <a:ln w="0">
            <a:noFill/>
          </a:ln>
        </p:spPr>
        <p:txBody>
          <a:bodyPr lIns="90000" tIns="45000" rIns="90000" bIns="45000" anchor="t">
            <a:noAutofit/>
          </a:bodyPr>
          <a:lstStyle/>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Educate families on body image disorders</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Teach</a:t>
            </a:r>
            <a:r>
              <a:rPr kumimoji="0" lang="it-IT" altLang="it-IT" b="0" i="0" u="none" strike="noStrike" cap="none" normalizeH="0" baseline="0" dirty="0">
                <a:ln>
                  <a:noFill/>
                </a:ln>
                <a:solidFill>
                  <a:schemeClr val="tx1"/>
                </a:solidFill>
                <a:effectLst/>
                <a:latin typeface="Coolvetica"/>
              </a:rPr>
              <a:t> positive </a:t>
            </a:r>
            <a:r>
              <a:rPr kumimoji="0" lang="it-IT" altLang="it-IT" b="0" i="0" u="none" strike="noStrike" cap="none" normalizeH="0" baseline="0" dirty="0" err="1">
                <a:ln>
                  <a:noFill/>
                </a:ln>
                <a:solidFill>
                  <a:schemeClr val="tx1"/>
                </a:solidFill>
                <a:effectLst/>
                <a:latin typeface="Coolvetica"/>
              </a:rPr>
              <a:t>reinforcement</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without</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enabling</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behaviors</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Encourage</a:t>
            </a:r>
            <a:r>
              <a:rPr kumimoji="0" lang="it-IT" altLang="it-IT" b="0" i="0" u="none" strike="noStrike" cap="none" normalizeH="0" baseline="0" dirty="0">
                <a:ln>
                  <a:noFill/>
                </a:ln>
                <a:solidFill>
                  <a:schemeClr val="tx1"/>
                </a:solidFill>
                <a:effectLst/>
                <a:latin typeface="Coolvetica"/>
              </a:rPr>
              <a:t> school-</a:t>
            </a:r>
            <a:r>
              <a:rPr kumimoji="0" lang="it-IT" altLang="it-IT" b="0" i="0" u="none" strike="noStrike" cap="none" normalizeH="0" baseline="0" dirty="0" err="1">
                <a:ln>
                  <a:noFill/>
                </a:ln>
                <a:solidFill>
                  <a:schemeClr val="tx1"/>
                </a:solidFill>
                <a:effectLst/>
                <a:latin typeface="Coolvetica"/>
              </a:rPr>
              <a:t>based</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programs</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promoting</a:t>
            </a:r>
            <a:r>
              <a:rPr kumimoji="0" lang="it-IT" altLang="it-IT" b="0" i="0" u="none" strike="noStrike" cap="none" normalizeH="0" baseline="0" dirty="0">
                <a:ln>
                  <a:noFill/>
                </a:ln>
                <a:solidFill>
                  <a:schemeClr val="tx1"/>
                </a:solidFill>
                <a:effectLst/>
                <a:latin typeface="Coolvetica"/>
              </a:rPr>
              <a:t> body </a:t>
            </a:r>
            <a:r>
              <a:rPr kumimoji="0" lang="it-IT" altLang="it-IT" b="0" i="0" u="none" strike="noStrike" cap="none" normalizeH="0" baseline="0" dirty="0" err="1">
                <a:ln>
                  <a:noFill/>
                </a:ln>
                <a:solidFill>
                  <a:schemeClr val="tx1"/>
                </a:solidFill>
                <a:effectLst/>
                <a:latin typeface="Coolvetica"/>
              </a:rPr>
              <a:t>positivity</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Support groups for </a:t>
            </a:r>
            <a:r>
              <a:rPr kumimoji="0" lang="it-IT" altLang="it-IT" b="0" i="0" u="none" strike="noStrike" cap="none" normalizeH="0" baseline="0" dirty="0" err="1">
                <a:ln>
                  <a:noFill/>
                </a:ln>
                <a:solidFill>
                  <a:schemeClr val="tx1"/>
                </a:solidFill>
                <a:effectLst/>
                <a:latin typeface="Coolvetica"/>
              </a:rPr>
              <a:t>parents</a:t>
            </a:r>
            <a:r>
              <a:rPr kumimoji="0" lang="it-IT" altLang="it-IT" b="0" i="0" u="none" strike="noStrike" cap="none" normalizeH="0" baseline="0" dirty="0">
                <a:ln>
                  <a:noFill/>
                </a:ln>
                <a:solidFill>
                  <a:schemeClr val="tx1"/>
                </a:solidFill>
                <a:effectLst/>
                <a:latin typeface="Coolvetica"/>
              </a:rPr>
              <a:t> and caregivers</a:t>
            </a:r>
          </a:p>
          <a:p>
            <a:endParaRPr lang="en-US" dirty="0">
              <a:latin typeface="Coolvetica"/>
              <a:ea typeface="Microsoft YaHei"/>
            </a:endParaRPr>
          </a:p>
          <a:p>
            <a:endParaRPr lang="en-US" sz="2400" dirty="0">
              <a:latin typeface="Coolvetica"/>
              <a:ea typeface="Microsoft YaHei"/>
            </a:endParaRPr>
          </a:p>
        </p:txBody>
      </p:sp>
      <p:pic>
        <p:nvPicPr>
          <p:cNvPr id="5" name="Picture 2" descr="120+ Body Dysmorphic Disorder Illustrations Stock Illustrations,  Royalty-Free Vector Graphics &amp; Clip Art - iStock">
            <a:extLst>
              <a:ext uri="{FF2B5EF4-FFF2-40B4-BE49-F238E27FC236}">
                <a16:creationId xmlns:a16="http://schemas.microsoft.com/office/drawing/2014/main" id="{1715493A-E421-CCA9-229D-8556DF6BD78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6116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350326-ED04-48D1-B139-F9C39BDA60AD}"/>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E10279A5-5C41-4010-E3BF-EA7A940E2CE1}"/>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223DCD68-EC59-3837-F1F3-8E5D765DE1B7}"/>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36E58B10-5EE5-6BF0-ED9E-DFD7217AD425}"/>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0B1610E0-C320-DE95-F9C4-69A4C32BE6C5}"/>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78B6816F-CF76-751D-97D9-2A7CFB8C49BE}"/>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D58411F9-2164-82A0-CAAB-89022728A468}"/>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Building trust and open communication</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Avoiding blame and criticism</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Educating without pressuring</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Encouraging professional help</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Invol</a:t>
            </a:r>
            <a:r>
              <a:rPr lang="en-US" sz="2400" dirty="0">
                <a:solidFill>
                  <a:schemeClr val="bg1">
                    <a:lumMod val="95000"/>
                  </a:schemeClr>
                </a:solidFill>
                <a:latin typeface="Coolvetica"/>
                <a:ea typeface="Microsoft YaHei"/>
              </a:rPr>
              <a:t>ving family and support networks</a:t>
            </a:r>
          </a:p>
          <a:p>
            <a:pPr marL="285750" indent="-285750">
              <a:buFont typeface="Wingdings" panose="05000000000000000000" pitchFamily="2" charset="2"/>
              <a:buChar char="§"/>
            </a:pPr>
            <a:r>
              <a:rPr lang="en-US" sz="2400" b="0" u="none" strike="noStrike" dirty="0">
                <a:uFillTx/>
                <a:latin typeface="Coolvetica"/>
                <a:ea typeface="Microsoft YaHei"/>
              </a:rPr>
              <a:t>Promoting a healthy relationship with food and exercise</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Challenging </a:t>
            </a:r>
            <a:r>
              <a:rPr lang="en-US" sz="2400" dirty="0">
                <a:solidFill>
                  <a:schemeClr val="bg1">
                    <a:lumMod val="95000"/>
                  </a:schemeClr>
                </a:solidFill>
                <a:latin typeface="Coolvetica"/>
                <a:ea typeface="Microsoft YaHei"/>
              </a:rPr>
              <a:t>unrealistic social and media influences</a:t>
            </a:r>
            <a:endParaRPr lang="en-US" sz="2400" b="0" u="none" strike="noStrike" dirty="0">
              <a:solidFill>
                <a:schemeClr val="bg1">
                  <a:lumMod val="95000"/>
                </a:schemeClr>
              </a:solidFill>
              <a:uFillTx/>
              <a:latin typeface="Coolvetica"/>
            </a:endParaRPr>
          </a:p>
        </p:txBody>
      </p:sp>
      <p:sp>
        <p:nvSpPr>
          <p:cNvPr id="2" name="CuadroTexto 22">
            <a:extLst>
              <a:ext uri="{FF2B5EF4-FFF2-40B4-BE49-F238E27FC236}">
                <a16:creationId xmlns:a16="http://schemas.microsoft.com/office/drawing/2014/main" id="{40E946E5-C32A-A78B-E840-CDA7007AB9C4}"/>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Approaching a Youth with a BI Disorder</a:t>
            </a:r>
          </a:p>
        </p:txBody>
      </p:sp>
      <p:sp>
        <p:nvSpPr>
          <p:cNvPr id="4" name="CuadroTexto 23">
            <a:extLst>
              <a:ext uri="{FF2B5EF4-FFF2-40B4-BE49-F238E27FC236}">
                <a16:creationId xmlns:a16="http://schemas.microsoft.com/office/drawing/2014/main" id="{5D07E5DB-8DFF-3936-FD49-F893122AD02C}"/>
              </a:ext>
            </a:extLst>
          </p:cNvPr>
          <p:cNvSpPr txBox="1"/>
          <p:nvPr/>
        </p:nvSpPr>
        <p:spPr>
          <a:xfrm>
            <a:off x="10462707" y="3454566"/>
            <a:ext cx="6711262" cy="1268722"/>
          </a:xfrm>
          <a:prstGeom prst="rect">
            <a:avLst/>
          </a:prstGeom>
          <a:noFill/>
          <a:ln w="0">
            <a:noFill/>
          </a:ln>
        </p:spPr>
        <p:txBody>
          <a:bodyPr lIns="90000" tIns="45000" rIns="90000" bIns="45000" anchor="t">
            <a:noAutofit/>
          </a:bodyPr>
          <a:lstStyle/>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Shift focus from </a:t>
            </a:r>
            <a:r>
              <a:rPr kumimoji="0" lang="it-IT" altLang="it-IT" b="0" i="0" u="none" strike="noStrike" cap="none" normalizeH="0" baseline="0" dirty="0" err="1">
                <a:ln>
                  <a:noFill/>
                </a:ln>
                <a:solidFill>
                  <a:schemeClr val="tx1"/>
                </a:solidFill>
                <a:effectLst/>
                <a:latin typeface="Coolvetica"/>
              </a:rPr>
              <a:t>appearance</a:t>
            </a:r>
            <a:r>
              <a:rPr kumimoji="0" lang="it-IT" altLang="it-IT" b="0" i="0" u="none" strike="noStrike" cap="none" normalizeH="0" baseline="0" dirty="0">
                <a:ln>
                  <a:noFill/>
                </a:ln>
                <a:solidFill>
                  <a:schemeClr val="tx1"/>
                </a:solidFill>
                <a:effectLst/>
                <a:latin typeface="Coolvetica"/>
              </a:rPr>
              <a:t> to overall </a:t>
            </a:r>
            <a:r>
              <a:rPr kumimoji="0" lang="it-IT" altLang="it-IT" b="0" i="0" u="none" strike="noStrike" cap="none" normalizeH="0" baseline="0" dirty="0" err="1">
                <a:ln>
                  <a:noFill/>
                </a:ln>
                <a:solidFill>
                  <a:schemeClr val="tx1"/>
                </a:solidFill>
                <a:effectLst/>
                <a:latin typeface="Coolvetica"/>
              </a:rPr>
              <a:t>well-being</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Encourage</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balanced</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eating</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without</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rigid</a:t>
            </a:r>
            <a:r>
              <a:rPr kumimoji="0" lang="it-IT" altLang="it-IT" b="0" i="0" u="none" strike="noStrike" cap="none" normalizeH="0" baseline="0" dirty="0">
                <a:ln>
                  <a:noFill/>
                </a:ln>
                <a:solidFill>
                  <a:schemeClr val="tx1"/>
                </a:solidFill>
                <a:effectLst/>
                <a:latin typeface="Coolvetica"/>
              </a:rPr>
              <a:t> rules</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Promote</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exercise</a:t>
            </a:r>
            <a:r>
              <a:rPr kumimoji="0" lang="it-IT" altLang="it-IT" b="0" i="0" u="none" strike="noStrike" cap="none" normalizeH="0" baseline="0" dirty="0">
                <a:ln>
                  <a:noFill/>
                </a:ln>
                <a:solidFill>
                  <a:schemeClr val="tx1"/>
                </a:solidFill>
                <a:effectLst/>
                <a:latin typeface="Coolvetica"/>
              </a:rPr>
              <a:t> for health and </a:t>
            </a:r>
            <a:r>
              <a:rPr kumimoji="0" lang="it-IT" altLang="it-IT" b="0" i="0" u="none" strike="noStrike" cap="none" normalizeH="0" baseline="0" dirty="0" err="1">
                <a:ln>
                  <a:noFill/>
                </a:ln>
                <a:solidFill>
                  <a:schemeClr val="tx1"/>
                </a:solidFill>
                <a:effectLst/>
                <a:latin typeface="Coolvetica"/>
              </a:rPr>
              <a:t>enjoyment</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not</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aesthetics</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Teach</a:t>
            </a:r>
            <a:r>
              <a:rPr kumimoji="0" lang="it-IT" altLang="it-IT" b="0" i="0" u="none" strike="noStrike" cap="none" normalizeH="0" baseline="0" dirty="0">
                <a:ln>
                  <a:noFill/>
                </a:ln>
                <a:solidFill>
                  <a:schemeClr val="tx1"/>
                </a:solidFill>
                <a:effectLst/>
                <a:latin typeface="Coolvetica"/>
              </a:rPr>
              <a:t> intuitive </a:t>
            </a:r>
            <a:r>
              <a:rPr kumimoji="0" lang="it-IT" altLang="it-IT" b="0" i="0" u="none" strike="noStrike" cap="none" normalizeH="0" baseline="0" dirty="0" err="1">
                <a:ln>
                  <a:noFill/>
                </a:ln>
                <a:solidFill>
                  <a:schemeClr val="tx1"/>
                </a:solidFill>
                <a:effectLst/>
                <a:latin typeface="Coolvetica"/>
              </a:rPr>
              <a:t>eating</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listening</a:t>
            </a:r>
            <a:r>
              <a:rPr kumimoji="0" lang="it-IT" altLang="it-IT" b="0" i="0" u="none" strike="noStrike" cap="none" normalizeH="0" baseline="0" dirty="0">
                <a:ln>
                  <a:noFill/>
                </a:ln>
                <a:solidFill>
                  <a:schemeClr val="tx1"/>
                </a:solidFill>
                <a:effectLst/>
                <a:latin typeface="Coolvetica"/>
              </a:rPr>
              <a:t> to </a:t>
            </a:r>
            <a:r>
              <a:rPr kumimoji="0" lang="it-IT" altLang="it-IT" b="0" i="0" u="none" strike="noStrike" cap="none" normalizeH="0" baseline="0" dirty="0" err="1">
                <a:ln>
                  <a:noFill/>
                </a:ln>
                <a:solidFill>
                  <a:schemeClr val="tx1"/>
                </a:solidFill>
                <a:effectLst/>
                <a:latin typeface="Coolvetica"/>
              </a:rPr>
              <a:t>hunger</a:t>
            </a:r>
            <a:r>
              <a:rPr kumimoji="0" lang="it-IT" altLang="it-IT" b="0" i="0" u="none" strike="noStrike" cap="none" normalizeH="0" baseline="0" dirty="0">
                <a:ln>
                  <a:noFill/>
                </a:ln>
                <a:solidFill>
                  <a:schemeClr val="tx1"/>
                </a:solidFill>
                <a:effectLst/>
                <a:latin typeface="Coolvetica"/>
              </a:rPr>
              <a:t> and </a:t>
            </a:r>
            <a:r>
              <a:rPr kumimoji="0" lang="it-IT" altLang="it-IT" b="0" i="0" u="none" strike="noStrike" cap="none" normalizeH="0" baseline="0" dirty="0" err="1">
                <a:ln>
                  <a:noFill/>
                </a:ln>
                <a:solidFill>
                  <a:schemeClr val="tx1"/>
                </a:solidFill>
                <a:effectLst/>
                <a:latin typeface="Coolvetica"/>
              </a:rPr>
              <a:t>fullness</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cues</a:t>
            </a:r>
            <a:endParaRPr kumimoji="0" lang="it-IT" altLang="it-IT" b="0" i="0" u="none" strike="noStrike" cap="none" normalizeH="0" baseline="0" dirty="0">
              <a:ln>
                <a:noFill/>
              </a:ln>
              <a:solidFill>
                <a:schemeClr val="tx1"/>
              </a:solidFill>
              <a:effectLst/>
              <a:latin typeface="Coolvetica"/>
            </a:endParaRPr>
          </a:p>
          <a:p>
            <a:endParaRPr lang="en-US" sz="2400" b="0" u="none" strike="noStrike" dirty="0">
              <a:uFillTx/>
              <a:latin typeface="Coolvetica"/>
              <a:ea typeface="Microsoft YaHei"/>
            </a:endParaRPr>
          </a:p>
        </p:txBody>
      </p:sp>
      <p:pic>
        <p:nvPicPr>
          <p:cNvPr id="5" name="Picture 2" descr="120+ Body Dysmorphic Disorder Illustrations Stock Illustrations,  Royalty-Free Vector Graphics &amp; Clip Art - iStock">
            <a:extLst>
              <a:ext uri="{FF2B5EF4-FFF2-40B4-BE49-F238E27FC236}">
                <a16:creationId xmlns:a16="http://schemas.microsoft.com/office/drawing/2014/main" id="{23B2B974-3C0A-1429-1395-B890B9DE35F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73019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8CAABA-B21F-55DB-F2C0-038863775329}"/>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4F78A272-16C8-D02F-E9BD-DECBE634980E}"/>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FA310642-635C-CD34-2594-B6786F7B0B86}"/>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F77CADA6-77C9-D020-DFF8-05A18B27CBC7}"/>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58BDED5C-F209-1B9D-83CF-56CC8EC9A4A0}"/>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9F712164-B8CC-3D0F-1782-5AECD20BD5EF}"/>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E06CD111-E5BC-DA85-D8AE-49EAE75DEC99}"/>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Building trust and open communication</a:t>
            </a:r>
          </a:p>
          <a:p>
            <a:pPr marL="285750" indent="-285750">
              <a:buFont typeface="Wingdings" panose="05000000000000000000" pitchFamily="2" charset="2"/>
              <a:buChar char="§"/>
            </a:pPr>
            <a:r>
              <a:rPr lang="en-US" sz="2400" dirty="0">
                <a:solidFill>
                  <a:schemeClr val="bg1"/>
                </a:solidFill>
                <a:latin typeface="Coolvetica"/>
                <a:ea typeface="Microsoft YaHei"/>
              </a:rPr>
              <a:t>Avoiding blame and criticism</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Educating without pressuring</a:t>
            </a:r>
          </a:p>
          <a:p>
            <a:pPr marL="285750" indent="-285750">
              <a:buFont typeface="Wingdings" panose="05000000000000000000" pitchFamily="2" charset="2"/>
              <a:buChar char="§"/>
            </a:pPr>
            <a:r>
              <a:rPr lang="en-US" sz="2400" dirty="0">
                <a:solidFill>
                  <a:schemeClr val="bg1"/>
                </a:solidFill>
                <a:latin typeface="Coolvetica"/>
                <a:ea typeface="Microsoft YaHei"/>
              </a:rPr>
              <a:t>Encouraging professional help</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Invol</a:t>
            </a:r>
            <a:r>
              <a:rPr lang="en-US" sz="2400" dirty="0">
                <a:solidFill>
                  <a:schemeClr val="bg1"/>
                </a:solidFill>
                <a:latin typeface="Coolvetica"/>
                <a:ea typeface="Microsoft YaHei"/>
              </a:rPr>
              <a:t>ving family and support networks</a:t>
            </a:r>
          </a:p>
          <a:p>
            <a:pPr marL="285750" indent="-285750">
              <a:buFont typeface="Wingdings" panose="05000000000000000000" pitchFamily="2" charset="2"/>
              <a:buChar char="§"/>
            </a:pPr>
            <a:r>
              <a:rPr lang="en-US" sz="2400" b="0" u="none" strike="noStrike" dirty="0">
                <a:uFillTx/>
                <a:latin typeface="Coolvetica"/>
                <a:ea typeface="Microsoft YaHei"/>
              </a:rPr>
              <a:t>Promoting a healthy relationship with food and exercise</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Challenging </a:t>
            </a:r>
            <a:r>
              <a:rPr lang="en-US" sz="2400" dirty="0">
                <a:solidFill>
                  <a:schemeClr val="bg1"/>
                </a:solidFill>
                <a:latin typeface="Coolvetica"/>
                <a:ea typeface="Microsoft YaHei"/>
              </a:rPr>
              <a:t>unrealistic social and media influences</a:t>
            </a:r>
            <a:endParaRPr lang="en-US" sz="2400" b="0" u="none" strike="noStrike" dirty="0">
              <a:solidFill>
                <a:schemeClr val="bg1"/>
              </a:solidFill>
              <a:uFillTx/>
              <a:latin typeface="Coolvetica"/>
            </a:endParaRPr>
          </a:p>
        </p:txBody>
      </p:sp>
      <p:sp>
        <p:nvSpPr>
          <p:cNvPr id="2" name="CuadroTexto 22">
            <a:extLst>
              <a:ext uri="{FF2B5EF4-FFF2-40B4-BE49-F238E27FC236}">
                <a16:creationId xmlns:a16="http://schemas.microsoft.com/office/drawing/2014/main" id="{7E82B8F1-B704-773F-A6BF-CB0CB0318C22}"/>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Approaching a Youth with a BI Disorder</a:t>
            </a:r>
          </a:p>
        </p:txBody>
      </p:sp>
      <p:sp>
        <p:nvSpPr>
          <p:cNvPr id="4" name="CuadroTexto 23">
            <a:extLst>
              <a:ext uri="{FF2B5EF4-FFF2-40B4-BE49-F238E27FC236}">
                <a16:creationId xmlns:a16="http://schemas.microsoft.com/office/drawing/2014/main" id="{E0736D1B-825B-CB72-DA86-E60E8770D77E}"/>
              </a:ext>
            </a:extLst>
          </p:cNvPr>
          <p:cNvSpPr txBox="1"/>
          <p:nvPr/>
        </p:nvSpPr>
        <p:spPr>
          <a:xfrm>
            <a:off x="2432283" y="3425807"/>
            <a:ext cx="6711262" cy="1268722"/>
          </a:xfrm>
          <a:prstGeom prst="rect">
            <a:avLst/>
          </a:prstGeom>
          <a:noFill/>
          <a:ln w="0">
            <a:noFill/>
          </a:ln>
        </p:spPr>
        <p:txBody>
          <a:bodyPr lIns="90000" tIns="45000" rIns="90000" bIns="45000" anchor="t">
            <a:noAutofit/>
          </a:bodyPr>
          <a:lstStyle/>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Shift focus from </a:t>
            </a:r>
            <a:r>
              <a:rPr kumimoji="0" lang="it-IT" altLang="it-IT" b="0" i="0" u="none" strike="noStrike" cap="none" normalizeH="0" baseline="0" dirty="0" err="1">
                <a:ln>
                  <a:noFill/>
                </a:ln>
                <a:solidFill>
                  <a:schemeClr val="tx1"/>
                </a:solidFill>
                <a:effectLst/>
                <a:latin typeface="Coolvetica"/>
              </a:rPr>
              <a:t>appearance</a:t>
            </a:r>
            <a:r>
              <a:rPr kumimoji="0" lang="it-IT" altLang="it-IT" b="0" i="0" u="none" strike="noStrike" cap="none" normalizeH="0" baseline="0" dirty="0">
                <a:ln>
                  <a:noFill/>
                </a:ln>
                <a:solidFill>
                  <a:schemeClr val="tx1"/>
                </a:solidFill>
                <a:effectLst/>
                <a:latin typeface="Coolvetica"/>
              </a:rPr>
              <a:t> to overall </a:t>
            </a:r>
            <a:r>
              <a:rPr kumimoji="0" lang="it-IT" altLang="it-IT" b="0" i="0" u="none" strike="noStrike" cap="none" normalizeH="0" baseline="0" dirty="0" err="1">
                <a:ln>
                  <a:noFill/>
                </a:ln>
                <a:solidFill>
                  <a:schemeClr val="tx1"/>
                </a:solidFill>
                <a:effectLst/>
                <a:latin typeface="Coolvetica"/>
              </a:rPr>
              <a:t>well-being</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Encourage</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balanced</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eating</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without</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rigid</a:t>
            </a:r>
            <a:r>
              <a:rPr kumimoji="0" lang="it-IT" altLang="it-IT" b="0" i="0" u="none" strike="noStrike" cap="none" normalizeH="0" baseline="0" dirty="0">
                <a:ln>
                  <a:noFill/>
                </a:ln>
                <a:solidFill>
                  <a:schemeClr val="tx1"/>
                </a:solidFill>
                <a:effectLst/>
                <a:latin typeface="Coolvetica"/>
              </a:rPr>
              <a:t> rules</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Promote</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exercise</a:t>
            </a:r>
            <a:r>
              <a:rPr kumimoji="0" lang="it-IT" altLang="it-IT" b="0" i="0" u="none" strike="noStrike" cap="none" normalizeH="0" baseline="0" dirty="0">
                <a:ln>
                  <a:noFill/>
                </a:ln>
                <a:solidFill>
                  <a:schemeClr val="tx1"/>
                </a:solidFill>
                <a:effectLst/>
                <a:latin typeface="Coolvetica"/>
              </a:rPr>
              <a:t> for health and </a:t>
            </a:r>
            <a:r>
              <a:rPr kumimoji="0" lang="it-IT" altLang="it-IT" b="0" i="0" u="none" strike="noStrike" cap="none" normalizeH="0" baseline="0" dirty="0" err="1">
                <a:ln>
                  <a:noFill/>
                </a:ln>
                <a:solidFill>
                  <a:schemeClr val="tx1"/>
                </a:solidFill>
                <a:effectLst/>
                <a:latin typeface="Coolvetica"/>
              </a:rPr>
              <a:t>enjoyment</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not</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aesthetics</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Teach</a:t>
            </a:r>
            <a:r>
              <a:rPr kumimoji="0" lang="it-IT" altLang="it-IT" b="0" i="0" u="none" strike="noStrike" cap="none" normalizeH="0" baseline="0" dirty="0">
                <a:ln>
                  <a:noFill/>
                </a:ln>
                <a:solidFill>
                  <a:schemeClr val="tx1"/>
                </a:solidFill>
                <a:effectLst/>
                <a:latin typeface="Coolvetica"/>
              </a:rPr>
              <a:t> intuitive </a:t>
            </a:r>
            <a:r>
              <a:rPr kumimoji="0" lang="it-IT" altLang="it-IT" b="0" i="0" u="none" strike="noStrike" cap="none" normalizeH="0" baseline="0" dirty="0" err="1">
                <a:ln>
                  <a:noFill/>
                </a:ln>
                <a:solidFill>
                  <a:schemeClr val="tx1"/>
                </a:solidFill>
                <a:effectLst/>
                <a:latin typeface="Coolvetica"/>
              </a:rPr>
              <a:t>eating</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listening</a:t>
            </a:r>
            <a:r>
              <a:rPr kumimoji="0" lang="it-IT" altLang="it-IT" b="0" i="0" u="none" strike="noStrike" cap="none" normalizeH="0" baseline="0" dirty="0">
                <a:ln>
                  <a:noFill/>
                </a:ln>
                <a:solidFill>
                  <a:schemeClr val="tx1"/>
                </a:solidFill>
                <a:effectLst/>
                <a:latin typeface="Coolvetica"/>
              </a:rPr>
              <a:t> to </a:t>
            </a:r>
            <a:r>
              <a:rPr kumimoji="0" lang="it-IT" altLang="it-IT" b="0" i="0" u="none" strike="noStrike" cap="none" normalizeH="0" baseline="0" dirty="0" err="1">
                <a:ln>
                  <a:noFill/>
                </a:ln>
                <a:solidFill>
                  <a:schemeClr val="tx1"/>
                </a:solidFill>
                <a:effectLst/>
                <a:latin typeface="Coolvetica"/>
              </a:rPr>
              <a:t>hunger</a:t>
            </a:r>
            <a:r>
              <a:rPr kumimoji="0" lang="it-IT" altLang="it-IT" b="0" i="0" u="none" strike="noStrike" cap="none" normalizeH="0" baseline="0" dirty="0">
                <a:ln>
                  <a:noFill/>
                </a:ln>
                <a:solidFill>
                  <a:schemeClr val="tx1"/>
                </a:solidFill>
                <a:effectLst/>
                <a:latin typeface="Coolvetica"/>
              </a:rPr>
              <a:t> and </a:t>
            </a:r>
            <a:r>
              <a:rPr kumimoji="0" lang="it-IT" altLang="it-IT" b="0" i="0" u="none" strike="noStrike" cap="none" normalizeH="0" baseline="0" dirty="0" err="1">
                <a:ln>
                  <a:noFill/>
                </a:ln>
                <a:solidFill>
                  <a:schemeClr val="tx1"/>
                </a:solidFill>
                <a:effectLst/>
                <a:latin typeface="Coolvetica"/>
              </a:rPr>
              <a:t>fullness</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cues</a:t>
            </a:r>
            <a:endParaRPr kumimoji="0" lang="it-IT" altLang="it-IT" b="0" i="0" u="none" strike="noStrike" cap="none" normalizeH="0" baseline="0" dirty="0">
              <a:ln>
                <a:noFill/>
              </a:ln>
              <a:solidFill>
                <a:schemeClr val="tx1"/>
              </a:solidFill>
              <a:effectLst/>
              <a:latin typeface="Coolvetica"/>
            </a:endParaRPr>
          </a:p>
          <a:p>
            <a:endParaRPr lang="en-US" sz="2400" b="0" u="none" strike="noStrike" dirty="0">
              <a:uFillTx/>
              <a:latin typeface="Coolvetica"/>
              <a:ea typeface="Microsoft YaHei"/>
            </a:endParaRPr>
          </a:p>
        </p:txBody>
      </p:sp>
      <p:pic>
        <p:nvPicPr>
          <p:cNvPr id="5" name="Picture 2" descr="120+ Body Dysmorphic Disorder Illustrations Stock Illustrations,  Royalty-Free Vector Graphics &amp; Clip Art - iStock">
            <a:extLst>
              <a:ext uri="{FF2B5EF4-FFF2-40B4-BE49-F238E27FC236}">
                <a16:creationId xmlns:a16="http://schemas.microsoft.com/office/drawing/2014/main" id="{A06BECEF-FB16-AC29-2CE1-20EEC8C9627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66488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52ACA1-EAC7-50EA-8A83-74F1E3D87C3A}"/>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B2615821-9C89-5081-CE70-10D62131452B}"/>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EC775B76-B319-7BF6-7294-E5FBD69F6423}"/>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17BB8BD9-69B6-AF3F-C3E4-875361C4309F}"/>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F8235C2C-FE63-D8CE-0C9C-C5DEC309F2E3}"/>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4D9AA66B-0F5A-A590-FA57-EAD324997528}"/>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6627F483-308A-4513-D761-6481AE9B1F7B}"/>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Building trust and open communication</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Avoiding blame and criticism</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Educating without pressuring</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Encouraging professional help</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Invol</a:t>
            </a:r>
            <a:r>
              <a:rPr lang="en-US" sz="2400" dirty="0">
                <a:solidFill>
                  <a:schemeClr val="bg1">
                    <a:lumMod val="95000"/>
                  </a:schemeClr>
                </a:solidFill>
                <a:latin typeface="Coolvetica"/>
                <a:ea typeface="Microsoft YaHei"/>
              </a:rPr>
              <a:t>ving family and support networks</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Promoting a healthy relationship with food and exercise</a:t>
            </a:r>
          </a:p>
          <a:p>
            <a:pPr marL="285750" indent="-285750">
              <a:buFont typeface="Wingdings" panose="05000000000000000000" pitchFamily="2" charset="2"/>
              <a:buChar char="§"/>
            </a:pPr>
            <a:r>
              <a:rPr lang="en-US" sz="2400" b="0" u="none" strike="noStrike" dirty="0">
                <a:uFillTx/>
                <a:latin typeface="Coolvetica"/>
                <a:ea typeface="Microsoft YaHei"/>
              </a:rPr>
              <a:t>Challenging </a:t>
            </a:r>
            <a:r>
              <a:rPr lang="en-US" sz="2400" dirty="0">
                <a:latin typeface="Coolvetica"/>
                <a:ea typeface="Microsoft YaHei"/>
              </a:rPr>
              <a:t>unrealistic social and media influences</a:t>
            </a:r>
            <a:endParaRPr lang="en-US" sz="2400" b="0" u="none" strike="noStrike" dirty="0">
              <a:uFillTx/>
              <a:latin typeface="Coolvetica"/>
            </a:endParaRPr>
          </a:p>
        </p:txBody>
      </p:sp>
      <p:sp>
        <p:nvSpPr>
          <p:cNvPr id="2" name="CuadroTexto 22">
            <a:extLst>
              <a:ext uri="{FF2B5EF4-FFF2-40B4-BE49-F238E27FC236}">
                <a16:creationId xmlns:a16="http://schemas.microsoft.com/office/drawing/2014/main" id="{7CFF69D7-7870-E0AE-FD3F-75402A9805AB}"/>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Approaching a Youth with a BI Disorder</a:t>
            </a:r>
          </a:p>
        </p:txBody>
      </p:sp>
      <p:sp>
        <p:nvSpPr>
          <p:cNvPr id="4" name="CuadroTexto 23">
            <a:extLst>
              <a:ext uri="{FF2B5EF4-FFF2-40B4-BE49-F238E27FC236}">
                <a16:creationId xmlns:a16="http://schemas.microsoft.com/office/drawing/2014/main" id="{D77BE875-D2A6-DAE6-1BA8-CBDE5C926D24}"/>
              </a:ext>
            </a:extLst>
          </p:cNvPr>
          <p:cNvSpPr txBox="1"/>
          <p:nvPr/>
        </p:nvSpPr>
        <p:spPr>
          <a:xfrm>
            <a:off x="-5349012" y="1859117"/>
            <a:ext cx="5225546" cy="1995152"/>
          </a:xfrm>
          <a:prstGeom prst="rect">
            <a:avLst/>
          </a:prstGeom>
          <a:noFill/>
          <a:ln w="0">
            <a:noFill/>
          </a:ln>
        </p:spPr>
        <p:txBody>
          <a:bodyPr lIns="90000" tIns="45000" rIns="90000" bIns="45000" anchor="t">
            <a:noAutofit/>
          </a:bodyPr>
          <a:lstStyle/>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Address</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harmful</a:t>
            </a:r>
            <a:r>
              <a:rPr kumimoji="0" lang="it-IT" altLang="it-IT" b="0" i="0" u="none" strike="noStrike" cap="none" normalizeH="0" baseline="0" dirty="0">
                <a:ln>
                  <a:noFill/>
                </a:ln>
                <a:solidFill>
                  <a:schemeClr val="tx1"/>
                </a:solidFill>
                <a:effectLst/>
                <a:latin typeface="Coolvetica"/>
              </a:rPr>
              <a:t> beauty and fitness </a:t>
            </a:r>
            <a:r>
              <a:rPr kumimoji="0" lang="it-IT" altLang="it-IT" b="0" i="0" u="none" strike="noStrike" cap="none" normalizeH="0" baseline="0" dirty="0" err="1">
                <a:ln>
                  <a:noFill/>
                </a:ln>
                <a:solidFill>
                  <a:schemeClr val="tx1"/>
                </a:solidFill>
                <a:effectLst/>
                <a:latin typeface="Coolvetica"/>
              </a:rPr>
              <a:t>ideals</a:t>
            </a:r>
            <a:r>
              <a:rPr kumimoji="0" lang="it-IT" altLang="it-IT" b="0" i="0" u="none" strike="noStrike" cap="none" normalizeH="0" baseline="0" dirty="0">
                <a:ln>
                  <a:noFill/>
                </a:ln>
                <a:solidFill>
                  <a:schemeClr val="tx1"/>
                </a:solidFill>
                <a:effectLst/>
                <a:latin typeface="Coolvetica"/>
              </a:rPr>
              <a:t> in media</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Teach</a:t>
            </a:r>
            <a:r>
              <a:rPr kumimoji="0" lang="it-IT" altLang="it-IT" b="0" i="0" u="none" strike="noStrike" cap="none" normalizeH="0" baseline="0" dirty="0">
                <a:ln>
                  <a:noFill/>
                </a:ln>
                <a:solidFill>
                  <a:schemeClr val="tx1"/>
                </a:solidFill>
                <a:effectLst/>
                <a:latin typeface="Coolvetica"/>
              </a:rPr>
              <a:t> media </a:t>
            </a:r>
            <a:r>
              <a:rPr kumimoji="0" lang="it-IT" altLang="it-IT" b="0" i="0" u="none" strike="noStrike" cap="none" normalizeH="0" baseline="0" dirty="0" err="1">
                <a:ln>
                  <a:noFill/>
                </a:ln>
                <a:solidFill>
                  <a:schemeClr val="tx1"/>
                </a:solidFill>
                <a:effectLst/>
                <a:latin typeface="Coolvetica"/>
              </a:rPr>
              <a:t>literacy</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question</a:t>
            </a:r>
            <a:r>
              <a:rPr kumimoji="0" lang="it-IT" altLang="it-IT" b="0" i="0" u="none" strike="noStrike" cap="none" normalizeH="0" baseline="0" dirty="0">
                <a:ln>
                  <a:noFill/>
                </a:ln>
                <a:solidFill>
                  <a:schemeClr val="tx1"/>
                </a:solidFill>
                <a:effectLst/>
                <a:latin typeface="Coolvetica"/>
              </a:rPr>
              <a:t> and </a:t>
            </a:r>
            <a:r>
              <a:rPr kumimoji="0" lang="it-IT" altLang="it-IT" b="0" i="0" u="none" strike="noStrike" cap="none" normalizeH="0" baseline="0" dirty="0" err="1">
                <a:ln>
                  <a:noFill/>
                </a:ln>
                <a:solidFill>
                  <a:schemeClr val="tx1"/>
                </a:solidFill>
                <a:effectLst/>
                <a:latin typeface="Coolvetica"/>
              </a:rPr>
              <a:t>analyze</a:t>
            </a:r>
            <a:r>
              <a:rPr kumimoji="0" lang="it-IT" altLang="it-IT" b="0" i="0" u="none" strike="noStrike" cap="none" normalizeH="0" baseline="0" dirty="0">
                <a:ln>
                  <a:noFill/>
                </a:ln>
                <a:solidFill>
                  <a:schemeClr val="tx1"/>
                </a:solidFill>
                <a:effectLst/>
                <a:latin typeface="Coolvetica"/>
              </a:rPr>
              <a:t> images</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Encourage</a:t>
            </a:r>
            <a:r>
              <a:rPr kumimoji="0" lang="it-IT" altLang="it-IT" b="0" i="0" u="none" strike="noStrike" cap="none" normalizeH="0" baseline="0" dirty="0">
                <a:ln>
                  <a:noFill/>
                </a:ln>
                <a:solidFill>
                  <a:schemeClr val="tx1"/>
                </a:solidFill>
                <a:effectLst/>
                <a:latin typeface="Coolvetica"/>
              </a:rPr>
              <a:t> diverse </a:t>
            </a:r>
            <a:r>
              <a:rPr kumimoji="0" lang="it-IT" altLang="it-IT" b="0" i="0" u="none" strike="noStrike" cap="none" normalizeH="0" baseline="0" dirty="0" err="1">
                <a:ln>
                  <a:noFill/>
                </a:ln>
                <a:solidFill>
                  <a:schemeClr val="tx1"/>
                </a:solidFill>
                <a:effectLst/>
                <a:latin typeface="Coolvetica"/>
              </a:rPr>
              <a:t>role</a:t>
            </a:r>
            <a:r>
              <a:rPr kumimoji="0" lang="it-IT" altLang="it-IT" b="0" i="0" u="none" strike="noStrike" cap="none" normalizeH="0" baseline="0" dirty="0">
                <a:ln>
                  <a:noFill/>
                </a:ln>
                <a:solidFill>
                  <a:schemeClr val="tx1"/>
                </a:solidFill>
                <a:effectLst/>
                <a:latin typeface="Coolvetica"/>
              </a:rPr>
              <a:t> models and positive social media use</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Suggest</a:t>
            </a:r>
            <a:r>
              <a:rPr kumimoji="0" lang="it-IT" altLang="it-IT" b="0" i="0" u="none" strike="noStrike" cap="none" normalizeH="0" baseline="0" dirty="0">
                <a:ln>
                  <a:noFill/>
                </a:ln>
                <a:solidFill>
                  <a:schemeClr val="tx1"/>
                </a:solidFill>
                <a:effectLst/>
                <a:latin typeface="Coolvetica"/>
              </a:rPr>
              <a:t> social media </a:t>
            </a:r>
            <a:r>
              <a:rPr kumimoji="0" lang="it-IT" altLang="it-IT" b="0" i="0" u="none" strike="noStrike" cap="none" normalizeH="0" baseline="0" dirty="0" err="1">
                <a:ln>
                  <a:noFill/>
                </a:ln>
                <a:solidFill>
                  <a:schemeClr val="tx1"/>
                </a:solidFill>
                <a:effectLst/>
                <a:latin typeface="Coolvetica"/>
              </a:rPr>
              <a:t>detoxes</a:t>
            </a:r>
            <a:r>
              <a:rPr kumimoji="0" lang="it-IT" altLang="it-IT" b="0" i="0" u="none" strike="noStrike" cap="none" normalizeH="0" baseline="0" dirty="0">
                <a:ln>
                  <a:noFill/>
                </a:ln>
                <a:solidFill>
                  <a:schemeClr val="tx1"/>
                </a:solidFill>
                <a:effectLst/>
                <a:latin typeface="Coolvetica"/>
              </a:rPr>
              <a:t> or </a:t>
            </a:r>
            <a:r>
              <a:rPr kumimoji="0" lang="it-IT" altLang="it-IT" b="0" i="0" u="none" strike="noStrike" cap="none" normalizeH="0" baseline="0" dirty="0" err="1">
                <a:ln>
                  <a:noFill/>
                </a:ln>
                <a:solidFill>
                  <a:schemeClr val="tx1"/>
                </a:solidFill>
                <a:effectLst/>
                <a:latin typeface="Coolvetica"/>
              </a:rPr>
              <a:t>curated</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content</a:t>
            </a:r>
            <a:r>
              <a:rPr kumimoji="0" lang="it-IT" altLang="it-IT" b="0" i="0" u="none" strike="noStrike" cap="none" normalizeH="0" baseline="0" dirty="0">
                <a:ln>
                  <a:noFill/>
                </a:ln>
                <a:solidFill>
                  <a:schemeClr val="tx1"/>
                </a:solidFill>
                <a:effectLst/>
                <a:latin typeface="Coolvetica"/>
              </a:rPr>
              <a:t> for body </a:t>
            </a:r>
            <a:r>
              <a:rPr kumimoji="0" lang="it-IT" altLang="it-IT" b="0" i="0" u="none" strike="noStrike" cap="none" normalizeH="0" baseline="0" dirty="0" err="1">
                <a:ln>
                  <a:noFill/>
                </a:ln>
                <a:solidFill>
                  <a:schemeClr val="tx1"/>
                </a:solidFill>
                <a:effectLst/>
                <a:latin typeface="Coolvetica"/>
              </a:rPr>
              <a:t>positivity</a:t>
            </a:r>
            <a:endParaRPr kumimoji="0" lang="it-IT" altLang="it-IT" b="0" i="0" u="none" strike="noStrike" cap="none" normalizeH="0" baseline="0" dirty="0">
              <a:ln>
                <a:noFill/>
              </a:ln>
              <a:solidFill>
                <a:schemeClr val="tx1"/>
              </a:solidFill>
              <a:effectLst/>
              <a:latin typeface="Coolvetica"/>
            </a:endParaRPr>
          </a:p>
          <a:p>
            <a:endParaRPr lang="en-US" sz="2400" b="0" u="none" strike="noStrike" dirty="0">
              <a:uFillTx/>
              <a:latin typeface="Coolvetica"/>
            </a:endParaRPr>
          </a:p>
        </p:txBody>
      </p:sp>
      <p:pic>
        <p:nvPicPr>
          <p:cNvPr id="5" name="Picture 2" descr="120+ Body Dysmorphic Disorder Illustrations Stock Illustrations,  Royalty-Free Vector Graphics &amp; Clip Art - iStock">
            <a:extLst>
              <a:ext uri="{FF2B5EF4-FFF2-40B4-BE49-F238E27FC236}">
                <a16:creationId xmlns:a16="http://schemas.microsoft.com/office/drawing/2014/main" id="{5D6F7C35-C028-E8B2-4304-3EFF8D1EC46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84022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F2C6AF-13A0-EE54-EE01-106384AC005B}"/>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527CDC7E-BC50-2A28-297E-7B2BB7AB2339}"/>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D35BCD3F-5132-1D17-4B38-AC22EEBBD82A}"/>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04FE7266-43E3-3040-3E28-B9F63194E2AB}"/>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59031B62-C29C-6C48-FE54-D233397DF1D0}"/>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2151D35A-E8CB-556D-83EB-EB256B9CEAAD}"/>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7C599EE9-EC79-44F9-8B32-F355989F553B}"/>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Building trust and open communication</a:t>
            </a:r>
          </a:p>
          <a:p>
            <a:pPr marL="285750" indent="-285750">
              <a:buFont typeface="Wingdings" panose="05000000000000000000" pitchFamily="2" charset="2"/>
              <a:buChar char="§"/>
            </a:pPr>
            <a:r>
              <a:rPr lang="en-US" sz="2400" dirty="0">
                <a:solidFill>
                  <a:schemeClr val="bg1"/>
                </a:solidFill>
                <a:latin typeface="Coolvetica"/>
                <a:ea typeface="Microsoft YaHei"/>
              </a:rPr>
              <a:t>Avoiding blame and criticism</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Educating without pressuring</a:t>
            </a:r>
          </a:p>
          <a:p>
            <a:pPr marL="285750" indent="-285750">
              <a:buFont typeface="Wingdings" panose="05000000000000000000" pitchFamily="2" charset="2"/>
              <a:buChar char="§"/>
            </a:pPr>
            <a:r>
              <a:rPr lang="en-US" sz="2400" dirty="0">
                <a:solidFill>
                  <a:schemeClr val="bg1"/>
                </a:solidFill>
                <a:latin typeface="Coolvetica"/>
                <a:ea typeface="Microsoft YaHei"/>
              </a:rPr>
              <a:t>Encouraging professional help</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Invol</a:t>
            </a:r>
            <a:r>
              <a:rPr lang="en-US" sz="2400" dirty="0">
                <a:solidFill>
                  <a:schemeClr val="bg1"/>
                </a:solidFill>
                <a:latin typeface="Coolvetica"/>
                <a:ea typeface="Microsoft YaHei"/>
              </a:rPr>
              <a:t>ving family and support networks</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Promoting a healthy relationship with food and exercise</a:t>
            </a:r>
          </a:p>
          <a:p>
            <a:pPr marL="285750" indent="-285750">
              <a:buFont typeface="Wingdings" panose="05000000000000000000" pitchFamily="2" charset="2"/>
              <a:buChar char="§"/>
            </a:pPr>
            <a:r>
              <a:rPr lang="en-US" sz="2400" b="0" u="none" strike="noStrike" dirty="0">
                <a:uFillTx/>
                <a:latin typeface="Coolvetica"/>
                <a:ea typeface="Microsoft YaHei"/>
              </a:rPr>
              <a:t>Challenging </a:t>
            </a:r>
            <a:r>
              <a:rPr lang="en-US" sz="2400" dirty="0">
                <a:latin typeface="Coolvetica"/>
                <a:ea typeface="Microsoft YaHei"/>
              </a:rPr>
              <a:t>unrealistic social and media influences</a:t>
            </a:r>
            <a:endParaRPr lang="en-US" sz="2400" b="0" u="none" strike="noStrike" dirty="0">
              <a:uFillTx/>
              <a:latin typeface="Coolvetica"/>
            </a:endParaRPr>
          </a:p>
        </p:txBody>
      </p:sp>
      <p:sp>
        <p:nvSpPr>
          <p:cNvPr id="2" name="CuadroTexto 22">
            <a:extLst>
              <a:ext uri="{FF2B5EF4-FFF2-40B4-BE49-F238E27FC236}">
                <a16:creationId xmlns:a16="http://schemas.microsoft.com/office/drawing/2014/main" id="{EF6E65B8-72D3-E0B6-09CB-027B5E22F3F7}"/>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Approaching a Youth with a BI Disorder</a:t>
            </a:r>
          </a:p>
        </p:txBody>
      </p:sp>
      <p:sp>
        <p:nvSpPr>
          <p:cNvPr id="4" name="CuadroTexto 23">
            <a:extLst>
              <a:ext uri="{FF2B5EF4-FFF2-40B4-BE49-F238E27FC236}">
                <a16:creationId xmlns:a16="http://schemas.microsoft.com/office/drawing/2014/main" id="{D5A4574A-61A4-2C37-0736-6C4365892FD9}"/>
              </a:ext>
            </a:extLst>
          </p:cNvPr>
          <p:cNvSpPr txBox="1"/>
          <p:nvPr/>
        </p:nvSpPr>
        <p:spPr>
          <a:xfrm>
            <a:off x="1178536" y="1807872"/>
            <a:ext cx="5225546" cy="1995152"/>
          </a:xfrm>
          <a:prstGeom prst="rect">
            <a:avLst/>
          </a:prstGeom>
          <a:noFill/>
          <a:ln w="0">
            <a:noFill/>
          </a:ln>
        </p:spPr>
        <p:txBody>
          <a:bodyPr lIns="90000" tIns="45000" rIns="90000" bIns="45000" anchor="t">
            <a:noAutofit/>
          </a:bodyPr>
          <a:lstStyle/>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Address</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harmful</a:t>
            </a:r>
            <a:r>
              <a:rPr kumimoji="0" lang="it-IT" altLang="it-IT" b="0" i="0" u="none" strike="noStrike" cap="none" normalizeH="0" baseline="0" dirty="0">
                <a:ln>
                  <a:noFill/>
                </a:ln>
                <a:solidFill>
                  <a:schemeClr val="tx1"/>
                </a:solidFill>
                <a:effectLst/>
                <a:latin typeface="Coolvetica"/>
              </a:rPr>
              <a:t> beauty and fitness </a:t>
            </a:r>
            <a:r>
              <a:rPr kumimoji="0" lang="it-IT" altLang="it-IT" b="0" i="0" u="none" strike="noStrike" cap="none" normalizeH="0" baseline="0" dirty="0" err="1">
                <a:ln>
                  <a:noFill/>
                </a:ln>
                <a:solidFill>
                  <a:schemeClr val="tx1"/>
                </a:solidFill>
                <a:effectLst/>
                <a:latin typeface="Coolvetica"/>
              </a:rPr>
              <a:t>ideals</a:t>
            </a:r>
            <a:r>
              <a:rPr kumimoji="0" lang="it-IT" altLang="it-IT" b="0" i="0" u="none" strike="noStrike" cap="none" normalizeH="0" baseline="0" dirty="0">
                <a:ln>
                  <a:noFill/>
                </a:ln>
                <a:solidFill>
                  <a:schemeClr val="tx1"/>
                </a:solidFill>
                <a:effectLst/>
                <a:latin typeface="Coolvetica"/>
              </a:rPr>
              <a:t> in media</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Teach</a:t>
            </a:r>
            <a:r>
              <a:rPr kumimoji="0" lang="it-IT" altLang="it-IT" b="0" i="0" u="none" strike="noStrike" cap="none" normalizeH="0" baseline="0" dirty="0">
                <a:ln>
                  <a:noFill/>
                </a:ln>
                <a:solidFill>
                  <a:schemeClr val="tx1"/>
                </a:solidFill>
                <a:effectLst/>
                <a:latin typeface="Coolvetica"/>
              </a:rPr>
              <a:t> media </a:t>
            </a:r>
            <a:r>
              <a:rPr kumimoji="0" lang="it-IT" altLang="it-IT" b="0" i="0" u="none" strike="noStrike" cap="none" normalizeH="0" baseline="0" dirty="0" err="1">
                <a:ln>
                  <a:noFill/>
                </a:ln>
                <a:solidFill>
                  <a:schemeClr val="tx1"/>
                </a:solidFill>
                <a:effectLst/>
                <a:latin typeface="Coolvetica"/>
              </a:rPr>
              <a:t>literacy</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question</a:t>
            </a:r>
            <a:r>
              <a:rPr kumimoji="0" lang="it-IT" altLang="it-IT" b="0" i="0" u="none" strike="noStrike" cap="none" normalizeH="0" baseline="0" dirty="0">
                <a:ln>
                  <a:noFill/>
                </a:ln>
                <a:solidFill>
                  <a:schemeClr val="tx1"/>
                </a:solidFill>
                <a:effectLst/>
                <a:latin typeface="Coolvetica"/>
              </a:rPr>
              <a:t> and </a:t>
            </a:r>
            <a:r>
              <a:rPr kumimoji="0" lang="it-IT" altLang="it-IT" b="0" i="0" u="none" strike="noStrike" cap="none" normalizeH="0" baseline="0" dirty="0" err="1">
                <a:ln>
                  <a:noFill/>
                </a:ln>
                <a:solidFill>
                  <a:schemeClr val="tx1"/>
                </a:solidFill>
                <a:effectLst/>
                <a:latin typeface="Coolvetica"/>
              </a:rPr>
              <a:t>analyze</a:t>
            </a:r>
            <a:r>
              <a:rPr kumimoji="0" lang="it-IT" altLang="it-IT" b="0" i="0" u="none" strike="noStrike" cap="none" normalizeH="0" baseline="0" dirty="0">
                <a:ln>
                  <a:noFill/>
                </a:ln>
                <a:solidFill>
                  <a:schemeClr val="tx1"/>
                </a:solidFill>
                <a:effectLst/>
                <a:latin typeface="Coolvetica"/>
              </a:rPr>
              <a:t> images</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Encourage</a:t>
            </a:r>
            <a:r>
              <a:rPr kumimoji="0" lang="it-IT" altLang="it-IT" b="0" i="0" u="none" strike="noStrike" cap="none" normalizeH="0" baseline="0" dirty="0">
                <a:ln>
                  <a:noFill/>
                </a:ln>
                <a:solidFill>
                  <a:schemeClr val="tx1"/>
                </a:solidFill>
                <a:effectLst/>
                <a:latin typeface="Coolvetica"/>
              </a:rPr>
              <a:t> diverse </a:t>
            </a:r>
            <a:r>
              <a:rPr kumimoji="0" lang="it-IT" altLang="it-IT" b="0" i="0" u="none" strike="noStrike" cap="none" normalizeH="0" baseline="0" dirty="0" err="1">
                <a:ln>
                  <a:noFill/>
                </a:ln>
                <a:solidFill>
                  <a:schemeClr val="tx1"/>
                </a:solidFill>
                <a:effectLst/>
                <a:latin typeface="Coolvetica"/>
              </a:rPr>
              <a:t>role</a:t>
            </a:r>
            <a:r>
              <a:rPr kumimoji="0" lang="it-IT" altLang="it-IT" b="0" i="0" u="none" strike="noStrike" cap="none" normalizeH="0" baseline="0" dirty="0">
                <a:ln>
                  <a:noFill/>
                </a:ln>
                <a:solidFill>
                  <a:schemeClr val="tx1"/>
                </a:solidFill>
                <a:effectLst/>
                <a:latin typeface="Coolvetica"/>
              </a:rPr>
              <a:t> models and positive social media use</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Suggest</a:t>
            </a:r>
            <a:r>
              <a:rPr kumimoji="0" lang="it-IT" altLang="it-IT" b="0" i="0" u="none" strike="noStrike" cap="none" normalizeH="0" baseline="0" dirty="0">
                <a:ln>
                  <a:noFill/>
                </a:ln>
                <a:solidFill>
                  <a:schemeClr val="tx1"/>
                </a:solidFill>
                <a:effectLst/>
                <a:latin typeface="Coolvetica"/>
              </a:rPr>
              <a:t> social media </a:t>
            </a:r>
            <a:r>
              <a:rPr kumimoji="0" lang="it-IT" altLang="it-IT" b="0" i="0" u="none" strike="noStrike" cap="none" normalizeH="0" baseline="0" dirty="0" err="1">
                <a:ln>
                  <a:noFill/>
                </a:ln>
                <a:solidFill>
                  <a:schemeClr val="tx1"/>
                </a:solidFill>
                <a:effectLst/>
                <a:latin typeface="Coolvetica"/>
              </a:rPr>
              <a:t>detoxes</a:t>
            </a:r>
            <a:r>
              <a:rPr kumimoji="0" lang="it-IT" altLang="it-IT" b="0" i="0" u="none" strike="noStrike" cap="none" normalizeH="0" baseline="0" dirty="0">
                <a:ln>
                  <a:noFill/>
                </a:ln>
                <a:solidFill>
                  <a:schemeClr val="tx1"/>
                </a:solidFill>
                <a:effectLst/>
                <a:latin typeface="Coolvetica"/>
              </a:rPr>
              <a:t> or </a:t>
            </a:r>
            <a:r>
              <a:rPr kumimoji="0" lang="it-IT" altLang="it-IT" b="0" i="0" u="none" strike="noStrike" cap="none" normalizeH="0" baseline="0" dirty="0" err="1">
                <a:ln>
                  <a:noFill/>
                </a:ln>
                <a:solidFill>
                  <a:schemeClr val="tx1"/>
                </a:solidFill>
                <a:effectLst/>
                <a:latin typeface="Coolvetica"/>
              </a:rPr>
              <a:t>curated</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content</a:t>
            </a:r>
            <a:r>
              <a:rPr kumimoji="0" lang="it-IT" altLang="it-IT" b="0" i="0" u="none" strike="noStrike" cap="none" normalizeH="0" baseline="0" dirty="0">
                <a:ln>
                  <a:noFill/>
                </a:ln>
                <a:solidFill>
                  <a:schemeClr val="tx1"/>
                </a:solidFill>
                <a:effectLst/>
                <a:latin typeface="Coolvetica"/>
              </a:rPr>
              <a:t> for body </a:t>
            </a:r>
            <a:r>
              <a:rPr kumimoji="0" lang="it-IT" altLang="it-IT" b="0" i="0" u="none" strike="noStrike" cap="none" normalizeH="0" baseline="0" dirty="0" err="1">
                <a:ln>
                  <a:noFill/>
                </a:ln>
                <a:solidFill>
                  <a:schemeClr val="tx1"/>
                </a:solidFill>
                <a:effectLst/>
                <a:latin typeface="Coolvetica"/>
              </a:rPr>
              <a:t>positivity</a:t>
            </a:r>
            <a:endParaRPr kumimoji="0" lang="it-IT" altLang="it-IT" b="0" i="0" u="none" strike="noStrike" cap="none" normalizeH="0" baseline="0" dirty="0">
              <a:ln>
                <a:noFill/>
              </a:ln>
              <a:solidFill>
                <a:schemeClr val="tx1"/>
              </a:solidFill>
              <a:effectLst/>
              <a:latin typeface="Coolvetica"/>
            </a:endParaRPr>
          </a:p>
          <a:p>
            <a:endParaRPr lang="en-US" sz="2400" b="0" u="none" strike="noStrike" dirty="0">
              <a:uFillTx/>
              <a:latin typeface="Coolvetica"/>
            </a:endParaRPr>
          </a:p>
        </p:txBody>
      </p:sp>
      <p:pic>
        <p:nvPicPr>
          <p:cNvPr id="5" name="Picture 2" descr="120+ Body Dysmorphic Disorder Illustrations Stock Illustrations,  Royalty-Free Vector Graphics &amp; Clip Art - iStock">
            <a:extLst>
              <a:ext uri="{FF2B5EF4-FFF2-40B4-BE49-F238E27FC236}">
                <a16:creationId xmlns:a16="http://schemas.microsoft.com/office/drawing/2014/main" id="{491AC7C0-55DA-3F32-F3C8-6A42B02537D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14851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4CEED3-B390-7351-8305-C14C08A0412D}"/>
            </a:ext>
          </a:extLst>
        </p:cNvPr>
        <p:cNvGrpSpPr/>
        <p:nvPr/>
      </p:nvGrpSpPr>
      <p:grpSpPr>
        <a:xfrm>
          <a:off x="0" y="0"/>
          <a:ext cx="0" cy="0"/>
          <a:chOff x="0" y="0"/>
          <a:chExt cx="0" cy="0"/>
        </a:xfrm>
      </p:grpSpPr>
      <p:pic>
        <p:nvPicPr>
          <p:cNvPr id="16386" name="Picture 2" descr="Speech bubble, speech cloud. Friendly chat. Conversation dialogue. People  talking. Hand drawn. Stickman cartoon. Doodle sketch, Vector graphic Stock  Vector Image &amp; Art - Alamy">
            <a:extLst>
              <a:ext uri="{FF2B5EF4-FFF2-40B4-BE49-F238E27FC236}">
                <a16:creationId xmlns:a16="http://schemas.microsoft.com/office/drawing/2014/main" id="{8DC64148-25E1-9FA4-B336-2311B8F3877E}"/>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7172" t="15357" r="10671" b="19374"/>
          <a:stretch/>
        </p:blipFill>
        <p:spPr bwMode="auto">
          <a:xfrm>
            <a:off x="6955833" y="1895670"/>
            <a:ext cx="2601687" cy="2516095"/>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8FF0F308-3FE4-2E68-C1E5-3BC9C600CE24}"/>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ndParaRPr>
          </a:p>
        </p:txBody>
      </p:sp>
      <p:pic>
        <p:nvPicPr>
          <p:cNvPr id="19" name="Imagen 18">
            <a:extLst>
              <a:ext uri="{FF2B5EF4-FFF2-40B4-BE49-F238E27FC236}">
                <a16:creationId xmlns:a16="http://schemas.microsoft.com/office/drawing/2014/main" id="{691D2E7B-64BB-5B57-4339-B9133E3E6BEF}"/>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0406BE7B-E2EA-1A5D-C178-05800A515349}"/>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ndParaRPr>
          </a:p>
        </p:txBody>
      </p:sp>
      <p:pic>
        <p:nvPicPr>
          <p:cNvPr id="22" name="Imagen 21">
            <a:extLst>
              <a:ext uri="{FF2B5EF4-FFF2-40B4-BE49-F238E27FC236}">
                <a16:creationId xmlns:a16="http://schemas.microsoft.com/office/drawing/2014/main" id="{3A7BF19A-0DE1-BA3D-A083-E039BBF5C367}"/>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C53EB074-381B-5747-B42D-2D5AA2ACA38A}"/>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E98E24"/>
              </a:solidFill>
              <a:effectLst/>
              <a:uLnTx/>
              <a:uFillTx/>
              <a:latin typeface="Coolvetica"/>
            </a:endParaRPr>
          </a:p>
        </p:txBody>
      </p:sp>
      <p:sp>
        <p:nvSpPr>
          <p:cNvPr id="24" name="CuadroTexto 23">
            <a:extLst>
              <a:ext uri="{FF2B5EF4-FFF2-40B4-BE49-F238E27FC236}">
                <a16:creationId xmlns:a16="http://schemas.microsoft.com/office/drawing/2014/main" id="{75BE801D-152E-E6C8-F010-7BA593888B07}"/>
              </a:ext>
            </a:extLst>
          </p:cNvPr>
          <p:cNvSpPr txBox="1"/>
          <p:nvPr/>
        </p:nvSpPr>
        <p:spPr>
          <a:xfrm>
            <a:off x="856980" y="1086956"/>
            <a:ext cx="6711262" cy="2591425"/>
          </a:xfrm>
          <a:prstGeom prst="rect">
            <a:avLst/>
          </a:prstGeom>
          <a:noFill/>
          <a:ln w="0">
            <a:noFill/>
          </a:ln>
        </p:spPr>
        <p:txBody>
          <a:bodyPr lIns="90000" tIns="45000" rIns="90000" bIns="45000" anchor="t">
            <a:noAutofit/>
          </a:bodyPr>
          <a:lstStyle/>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Choose the right moment: never at the end of the work out or in front of other people</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Be empathetic, not inquisitive</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lang="en-US" sz="2400" dirty="0">
                <a:solidFill>
                  <a:srgbClr val="000000"/>
                </a:solidFill>
                <a:latin typeface="Coolvetica"/>
                <a:ea typeface="Microsoft YaHei"/>
              </a:rPr>
              <a:t>Use neutral language</a:t>
            </a:r>
            <a:endParaRPr kumimoji="0" lang="en-US" sz="2400" b="0" i="0" u="none" strike="noStrike" kern="1200" cap="none" spc="0" normalizeH="0" baseline="0" noProof="0" dirty="0">
              <a:ln>
                <a:noFill/>
              </a:ln>
              <a:solidFill>
                <a:srgbClr val="000000"/>
              </a:solidFill>
              <a:effectLst/>
              <a:uLnTx/>
              <a:uFillTx/>
              <a:latin typeface="Coolvetica"/>
              <a:ea typeface="Microsoft YaHei"/>
            </a:endParaRP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Use open-ended questions and do not force</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lang="en-US" sz="2400" dirty="0">
                <a:solidFill>
                  <a:srgbClr val="000000"/>
                </a:solidFill>
                <a:latin typeface="Coolvetica"/>
                <a:ea typeface="Microsoft YaHei"/>
              </a:rPr>
              <a:t>Listen actively</a:t>
            </a:r>
            <a:endParaRPr kumimoji="0" lang="en-US" sz="2400" b="0" i="0" u="none" strike="noStrike" kern="1200" cap="none" spc="0" normalizeH="0" baseline="0" noProof="0" dirty="0">
              <a:ln>
                <a:noFill/>
              </a:ln>
              <a:solidFill>
                <a:srgbClr val="000000"/>
              </a:solidFill>
              <a:effectLst/>
              <a:uLnTx/>
              <a:uFillTx/>
              <a:latin typeface="Coolvetica"/>
              <a:ea typeface="Microsoft YaHei"/>
            </a:endParaRP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Give space: even silence communicates!</a:t>
            </a:r>
            <a:endParaRPr kumimoji="0" lang="en-US" sz="2400" b="0" i="0" u="none" strike="noStrike" kern="1200" cap="none" spc="0" normalizeH="0" baseline="0" noProof="0" dirty="0">
              <a:ln>
                <a:noFill/>
              </a:ln>
              <a:solidFill>
                <a:srgbClr val="000000"/>
              </a:solidFill>
              <a:effectLst/>
              <a:uLnTx/>
              <a:uFillTx/>
              <a:latin typeface="Coolvetica"/>
            </a:endParaRPr>
          </a:p>
        </p:txBody>
      </p:sp>
      <p:sp>
        <p:nvSpPr>
          <p:cNvPr id="2" name="CuadroTexto 22">
            <a:extLst>
              <a:ext uri="{FF2B5EF4-FFF2-40B4-BE49-F238E27FC236}">
                <a16:creationId xmlns:a16="http://schemas.microsoft.com/office/drawing/2014/main" id="{411779D3-1817-E298-2497-C317E31BE47B}"/>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E98E24"/>
                </a:solidFill>
                <a:effectLst/>
                <a:uLnTx/>
                <a:uFillTx/>
                <a:latin typeface="Coolvetica"/>
              </a:rPr>
              <a:t>How to Start a Dialogue</a:t>
            </a:r>
          </a:p>
        </p:txBody>
      </p:sp>
    </p:spTree>
    <p:extLst>
      <p:ext uri="{BB962C8B-B14F-4D97-AF65-F5344CB8AC3E}">
        <p14:creationId xmlns:p14="http://schemas.microsoft.com/office/powerpoint/2010/main" val="40926383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AE2128-5668-E1D7-7063-AABFCC7AF4D6}"/>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28A8CF5E-1663-B90D-491F-616E1F184DC4}"/>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642FADDC-F92D-F87E-CF13-65512EB9D8C3}"/>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58DE70B3-98E7-7005-B0B5-AD4F0B0AD5CF}"/>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5D216D8D-99DA-7DE6-4D75-AA868EF53BD6}"/>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10F922BF-190D-9B30-9DB7-ABBF13332816}"/>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38D146EC-B039-D845-F3D6-DE819E95453E}"/>
              </a:ext>
            </a:extLst>
          </p:cNvPr>
          <p:cNvSpPr txBox="1"/>
          <p:nvPr/>
        </p:nvSpPr>
        <p:spPr>
          <a:xfrm>
            <a:off x="856980" y="1086957"/>
            <a:ext cx="6711262" cy="2363814"/>
          </a:xfrm>
          <a:prstGeom prst="rect">
            <a:avLst/>
          </a:prstGeom>
          <a:noFill/>
          <a:ln w="0">
            <a:noFill/>
          </a:ln>
        </p:spPr>
        <p:txBody>
          <a:bodyPr lIns="90000" tIns="45000" rIns="90000" bIns="45000" anchor="t">
            <a:noAutofit/>
          </a:bodyPr>
          <a:lstStyle/>
          <a:p>
            <a:pPr marL="342900" indent="-342900">
              <a:spcAft>
                <a:spcPts val="1200"/>
              </a:spcAft>
              <a:buFont typeface="Wingdings" panose="05000000000000000000" pitchFamily="2" charset="2"/>
              <a:buChar char="q"/>
            </a:pPr>
            <a:r>
              <a:rPr lang="en-US" sz="2400" b="0" u="none" strike="noStrike" dirty="0">
                <a:solidFill>
                  <a:srgbClr val="000000"/>
                </a:solidFill>
                <a:uFillTx/>
                <a:latin typeface="Coolvetica"/>
              </a:rPr>
              <a:t>“How do you feel when you can’t work out?”</a:t>
            </a:r>
          </a:p>
          <a:p>
            <a:pPr marL="342900" indent="-342900">
              <a:spcAft>
                <a:spcPts val="1200"/>
              </a:spcAft>
              <a:buFont typeface="Wingdings" panose="05000000000000000000" pitchFamily="2" charset="2"/>
              <a:buChar char="q"/>
            </a:pPr>
            <a:r>
              <a:rPr lang="en-US" sz="2400" b="0" u="none" strike="noStrike" dirty="0">
                <a:solidFill>
                  <a:srgbClr val="000000"/>
                </a:solidFill>
                <a:uFillTx/>
                <a:latin typeface="Coolvetica"/>
              </a:rPr>
              <a:t>“What do you like most about working out?”</a:t>
            </a:r>
          </a:p>
          <a:p>
            <a:pPr marL="342900" indent="-342900">
              <a:spcAft>
                <a:spcPts val="1200"/>
              </a:spcAft>
              <a:buFont typeface="Wingdings" panose="05000000000000000000" pitchFamily="2" charset="2"/>
              <a:buChar char="q"/>
            </a:pPr>
            <a:r>
              <a:rPr lang="en-US" sz="2400" b="0" u="none" strike="noStrike" dirty="0">
                <a:solidFill>
                  <a:srgbClr val="000000"/>
                </a:solidFill>
                <a:uFillTx/>
                <a:latin typeface="Coolvetica"/>
              </a:rPr>
              <a:t>“Do you ever work out when you’re tired or sick?”</a:t>
            </a:r>
          </a:p>
          <a:p>
            <a:pPr marL="342900" indent="-342900">
              <a:spcAft>
                <a:spcPts val="1200"/>
              </a:spcAft>
              <a:buFont typeface="Wingdings" panose="05000000000000000000" pitchFamily="2" charset="2"/>
              <a:buChar char="q"/>
            </a:pPr>
            <a:r>
              <a:rPr lang="en-US" sz="2400" b="0" u="none" strike="noStrike" dirty="0">
                <a:solidFill>
                  <a:srgbClr val="000000"/>
                </a:solidFill>
                <a:uFillTx/>
                <a:latin typeface="Coolvetica"/>
              </a:rPr>
              <a:t>“What’s your goal for yourself?”</a:t>
            </a:r>
          </a:p>
        </p:txBody>
      </p:sp>
      <p:sp>
        <p:nvSpPr>
          <p:cNvPr id="2" name="CuadroTexto 22">
            <a:extLst>
              <a:ext uri="{FF2B5EF4-FFF2-40B4-BE49-F238E27FC236}">
                <a16:creationId xmlns:a16="http://schemas.microsoft.com/office/drawing/2014/main" id="{9E7AE826-9146-51B2-87CA-294478516970}"/>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Probing the Relationship with Training</a:t>
            </a:r>
          </a:p>
        </p:txBody>
      </p:sp>
    </p:spTree>
    <p:extLst>
      <p:ext uri="{BB962C8B-B14F-4D97-AF65-F5344CB8AC3E}">
        <p14:creationId xmlns:p14="http://schemas.microsoft.com/office/powerpoint/2010/main" val="29119648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E9A2B9-3A86-401F-C604-701C5243CBEB}"/>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C202B433-2029-3292-64DC-8AD0891F58DF}"/>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363726D6-214F-1FB0-FA92-06F9A1A59D29}"/>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A0765371-39FF-9BBC-30B8-6983074A205B}"/>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4936F506-B942-0E52-E98B-78AED2E13DB9}"/>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C4BB2D1F-ADA4-F60E-F317-8571E4E0C90A}"/>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8BD5F53A-5041-DC30-A75E-C3069A1607B4}"/>
              </a:ext>
            </a:extLst>
          </p:cNvPr>
          <p:cNvSpPr txBox="1"/>
          <p:nvPr/>
        </p:nvSpPr>
        <p:spPr>
          <a:xfrm>
            <a:off x="856980" y="1086956"/>
            <a:ext cx="6711262" cy="2837343"/>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“Are there any foods you always avoid?”</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“How do you feel after eating?”</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“Do you ever look in the mirror and not like what you see?”</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“How has your eating changed in the last few months?”</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939450A3-4D0A-B57F-D274-39FE6FBF0FCC}"/>
              </a:ext>
            </a:extLst>
          </p:cNvPr>
          <p:cNvSpPr txBox="1"/>
          <p:nvPr/>
        </p:nvSpPr>
        <p:spPr>
          <a:xfrm>
            <a:off x="609598" y="497514"/>
            <a:ext cx="8115301"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Investigating the Relationship with Food and the Body</a:t>
            </a:r>
          </a:p>
        </p:txBody>
      </p:sp>
    </p:spTree>
    <p:extLst>
      <p:ext uri="{BB962C8B-B14F-4D97-AF65-F5344CB8AC3E}">
        <p14:creationId xmlns:p14="http://schemas.microsoft.com/office/powerpoint/2010/main" val="12598628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6E99FD-432D-0422-9E2F-A91E91D99E5C}"/>
            </a:ext>
          </a:extLst>
        </p:cNvPr>
        <p:cNvGrpSpPr/>
        <p:nvPr/>
      </p:nvGrpSpPr>
      <p:grpSpPr>
        <a:xfrm>
          <a:off x="0" y="0"/>
          <a:ext cx="0" cy="0"/>
          <a:chOff x="0" y="0"/>
          <a:chExt cx="0" cy="0"/>
        </a:xfrm>
      </p:grpSpPr>
      <p:pic>
        <p:nvPicPr>
          <p:cNvPr id="3" name="Segnaposto contenuto 4">
            <a:extLst>
              <a:ext uri="{FF2B5EF4-FFF2-40B4-BE49-F238E27FC236}">
                <a16:creationId xmlns:a16="http://schemas.microsoft.com/office/drawing/2014/main" id="{9623D6A6-D68F-56ED-15C0-5DBE77B6FFD9}"/>
              </a:ext>
            </a:extLst>
          </p:cNvPr>
          <p:cNvPicPr>
            <a:picLocks noChangeAspect="1"/>
          </p:cNvPicPr>
          <p:nvPr/>
        </p:nvPicPr>
        <p:blipFill rotWithShape="1">
          <a:blip r:embed="rId3">
            <a:extLst>
              <a:ext uri="{28A0092B-C50C-407E-A947-70E740481C1C}">
                <a14:useLocalDpi xmlns:a14="http://schemas.microsoft.com/office/drawing/2010/main" val="0"/>
              </a:ext>
            </a:extLst>
          </a:blip>
          <a:srcRect l="41639" t="6666" r="7953"/>
          <a:stretch/>
        </p:blipFill>
        <p:spPr>
          <a:xfrm>
            <a:off x="6676149" y="1499952"/>
            <a:ext cx="2801984" cy="3452568"/>
          </a:xfrm>
          <a:prstGeom prst="rect">
            <a:avLst/>
          </a:prstGeom>
        </p:spPr>
      </p:pic>
      <p:sp>
        <p:nvSpPr>
          <p:cNvPr id="18" name="Rectángulo 17">
            <a:extLst>
              <a:ext uri="{FF2B5EF4-FFF2-40B4-BE49-F238E27FC236}">
                <a16:creationId xmlns:a16="http://schemas.microsoft.com/office/drawing/2014/main" id="{B8B336E7-233B-9E34-D863-BD15FCBDBC03}"/>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065942C3-850B-CDCB-A338-AF6F641FCCA7}"/>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C0CCF726-B15B-1028-B915-B4808C0D66B9}"/>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0C86E02B-4637-BCDC-BE20-0141BB2D507B}"/>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CD98D3C7-CBCB-2C1B-CCD9-2B587D5E741E}"/>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4A434563-0B2E-E5D7-697D-1D74CA2B2D9F}"/>
              </a:ext>
            </a:extLst>
          </p:cNvPr>
          <p:cNvSpPr txBox="1"/>
          <p:nvPr/>
        </p:nvSpPr>
        <p:spPr>
          <a:xfrm>
            <a:off x="856980" y="1086956"/>
            <a:ext cx="6711262" cy="2162429"/>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“I only eat if I’ve trained enough”</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“I can’t stop, if I skip a day, I feel bad”</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“I’ll never like myself”</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“I want to see the bones/definition”</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B3689B51-2700-B81D-D80A-6F6506CE1737}"/>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Answers That </a:t>
            </a:r>
            <a:r>
              <a:rPr lang="en-US" sz="2800" dirty="0">
                <a:solidFill>
                  <a:srgbClr val="E98E24"/>
                </a:solidFill>
                <a:latin typeface="Coolvetica"/>
              </a:rPr>
              <a:t>D</a:t>
            </a:r>
            <a:r>
              <a:rPr lang="en-US" sz="2800" b="0" u="none" strike="noStrike" dirty="0">
                <a:solidFill>
                  <a:srgbClr val="E98E24"/>
                </a:solidFill>
                <a:uFillTx/>
                <a:latin typeface="Coolvetica"/>
              </a:rPr>
              <a:t>eserve </a:t>
            </a:r>
            <a:r>
              <a:rPr lang="en-US" sz="2800" dirty="0">
                <a:solidFill>
                  <a:srgbClr val="E98E24"/>
                </a:solidFill>
                <a:latin typeface="Coolvetica"/>
              </a:rPr>
              <a:t>A</a:t>
            </a:r>
            <a:r>
              <a:rPr lang="en-US" sz="2800" b="0" u="none" strike="noStrike" dirty="0">
                <a:solidFill>
                  <a:srgbClr val="E98E24"/>
                </a:solidFill>
                <a:uFillTx/>
                <a:latin typeface="Coolvetica"/>
              </a:rPr>
              <a:t>ttention</a:t>
            </a:r>
          </a:p>
        </p:txBody>
      </p:sp>
    </p:spTree>
    <p:extLst>
      <p:ext uri="{BB962C8B-B14F-4D97-AF65-F5344CB8AC3E}">
        <p14:creationId xmlns:p14="http://schemas.microsoft.com/office/powerpoint/2010/main" val="40289739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6AD9B8-D381-FB34-E44F-5B32B780F1FA}"/>
            </a:ext>
          </a:extLst>
        </p:cNvPr>
        <p:cNvGrpSpPr/>
        <p:nvPr/>
      </p:nvGrpSpPr>
      <p:grpSpPr>
        <a:xfrm>
          <a:off x="0" y="0"/>
          <a:ext cx="0" cy="0"/>
          <a:chOff x="0" y="0"/>
          <a:chExt cx="0" cy="0"/>
        </a:xfrm>
      </p:grpSpPr>
      <p:pic>
        <p:nvPicPr>
          <p:cNvPr id="3" name="Picture 2" descr="Symptoms and Causes of Body Dysmorphic Disorder - Cognitive Behavior  Associates">
            <a:extLst>
              <a:ext uri="{FF2B5EF4-FFF2-40B4-BE49-F238E27FC236}">
                <a16:creationId xmlns:a16="http://schemas.microsoft.com/office/drawing/2014/main" id="{1756E577-DEFB-9C6F-FB71-80E697B1103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49744" y="247943"/>
            <a:ext cx="3180507" cy="1044308"/>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034CC5B2-C5BA-F24A-D5A5-CEDAD5489B84}"/>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5AAD8296-76B6-CFC9-0A54-99E27DB0334C}"/>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446C5D84-AA4E-0AF2-3493-F8B43ED47089}"/>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E3E54B2E-D0B3-F7DF-6A8B-0E1206D03C85}"/>
              </a:ext>
            </a:extLst>
          </p:cNvPr>
          <p:cNvPicPr/>
          <p:nvPr/>
        </p:nvPicPr>
        <p:blipFill>
          <a:blip r:embed="rId5"/>
          <a:stretch/>
        </p:blipFill>
        <p:spPr>
          <a:xfrm>
            <a:off x="8109000" y="5182560"/>
            <a:ext cx="1622880" cy="361440"/>
          </a:xfrm>
          <a:prstGeom prst="rect">
            <a:avLst/>
          </a:prstGeom>
          <a:noFill/>
          <a:ln w="0">
            <a:noFill/>
          </a:ln>
        </p:spPr>
      </p:pic>
      <p:sp>
        <p:nvSpPr>
          <p:cNvPr id="2" name="CuadroTexto 23">
            <a:extLst>
              <a:ext uri="{FF2B5EF4-FFF2-40B4-BE49-F238E27FC236}">
                <a16:creationId xmlns:a16="http://schemas.microsoft.com/office/drawing/2014/main" id="{6EA0EF54-B58C-B7DA-E157-BC7AEA02FFEC}"/>
              </a:ext>
            </a:extLst>
          </p:cNvPr>
          <p:cNvSpPr txBox="1"/>
          <p:nvPr/>
        </p:nvSpPr>
        <p:spPr>
          <a:xfrm>
            <a:off x="285750" y="2149752"/>
            <a:ext cx="9566910" cy="2573536"/>
          </a:xfrm>
          <a:prstGeom prst="rect">
            <a:avLst/>
          </a:prstGeom>
          <a:noFill/>
          <a:ln w="0">
            <a:noFill/>
          </a:ln>
        </p:spPr>
        <p:txBody>
          <a:bodyPr lIns="90000" tIns="45000" rIns="90000" bIns="45000" anchor="t">
            <a:noAutofit/>
          </a:bodyPr>
          <a:lstStyle/>
          <a:p>
            <a:pPr algn="ctr"/>
            <a:r>
              <a:rPr lang="en-US" sz="2400" i="1" dirty="0"/>
              <a:t>How you see yourself when you look in the mirror or picture yourself in your mind.</a:t>
            </a:r>
          </a:p>
          <a:p>
            <a:endParaRPr lang="en-US" sz="2400" b="0" i="1" u="none" strike="noStrike" dirty="0">
              <a:solidFill>
                <a:srgbClr val="000000"/>
              </a:solidFill>
              <a:uFillTx/>
              <a:latin typeface="Coolvetica"/>
            </a:endParaRPr>
          </a:p>
          <a:p>
            <a:endParaRPr lang="en-US" sz="2400" i="1" dirty="0">
              <a:solidFill>
                <a:srgbClr val="000000"/>
              </a:solidFill>
              <a:latin typeface="Coolvetica"/>
            </a:endParaRPr>
          </a:p>
          <a:p>
            <a:pPr algn="ctr"/>
            <a:r>
              <a:rPr lang="en-US" sz="1600" dirty="0"/>
              <a:t>A person can weigh 50kg and feel ‘fat’ or have obvious muscles and never see themselves as enough. Body image is not an objective fact.</a:t>
            </a:r>
            <a:endParaRPr lang="it-IT" sz="1600" dirty="0"/>
          </a:p>
          <a:p>
            <a:endParaRPr lang="en-US" sz="2400" b="0" i="1" u="none" strike="noStrike" dirty="0">
              <a:solidFill>
                <a:srgbClr val="000000"/>
              </a:solidFill>
              <a:uFillTx/>
              <a:latin typeface="Coolvetica"/>
            </a:endParaRPr>
          </a:p>
        </p:txBody>
      </p:sp>
      <p:sp>
        <p:nvSpPr>
          <p:cNvPr id="4" name="CuadroTexto 22">
            <a:extLst>
              <a:ext uri="{FF2B5EF4-FFF2-40B4-BE49-F238E27FC236}">
                <a16:creationId xmlns:a16="http://schemas.microsoft.com/office/drawing/2014/main" id="{630B1833-DEC1-A096-CC57-96FF5F6F2B38}"/>
              </a:ext>
            </a:extLst>
          </p:cNvPr>
          <p:cNvSpPr txBox="1"/>
          <p:nvPr/>
        </p:nvSpPr>
        <p:spPr>
          <a:xfrm>
            <a:off x="2202671" y="1292251"/>
            <a:ext cx="5674657" cy="914400"/>
          </a:xfrm>
          <a:prstGeom prst="rect">
            <a:avLst/>
          </a:prstGeom>
          <a:noFill/>
          <a:ln w="0">
            <a:noFill/>
          </a:ln>
        </p:spPr>
        <p:txBody>
          <a:bodyPr lIns="90000" tIns="45000" rIns="90000" bIns="45000" anchor="t">
            <a:noAutofit/>
          </a:bodyPr>
          <a:lstStyle/>
          <a:p>
            <a:pPr algn="ctr"/>
            <a:r>
              <a:rPr lang="en-US" sz="4800" b="0" u="none" strike="noStrike" dirty="0">
                <a:solidFill>
                  <a:srgbClr val="E98E24"/>
                </a:solidFill>
                <a:uFillTx/>
                <a:latin typeface="Coolvetica"/>
              </a:rPr>
              <a:t>What is Body Image?</a:t>
            </a:r>
          </a:p>
        </p:txBody>
      </p:sp>
    </p:spTree>
    <p:extLst>
      <p:ext uri="{BB962C8B-B14F-4D97-AF65-F5344CB8AC3E}">
        <p14:creationId xmlns:p14="http://schemas.microsoft.com/office/powerpoint/2010/main" val="39179175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867D23-5717-DF37-AB9B-875F846E42BD}"/>
            </a:ext>
          </a:extLst>
        </p:cNvPr>
        <p:cNvGrpSpPr/>
        <p:nvPr/>
      </p:nvGrpSpPr>
      <p:grpSpPr>
        <a:xfrm>
          <a:off x="0" y="0"/>
          <a:ext cx="0" cy="0"/>
          <a:chOff x="0" y="0"/>
          <a:chExt cx="0" cy="0"/>
        </a:xfrm>
      </p:grpSpPr>
      <p:pic>
        <p:nvPicPr>
          <p:cNvPr id="18436" name="Picture 4" descr="29,600+ Thumb Cartoon Stock Photos, Pictures &amp; Royalty-Free Images - iStock">
            <a:extLst>
              <a:ext uri="{FF2B5EF4-FFF2-40B4-BE49-F238E27FC236}">
                <a16:creationId xmlns:a16="http://schemas.microsoft.com/office/drawing/2014/main" id="{EDFE4E30-F3EC-77A0-DD1D-FE29E8EE344E}"/>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5742" t="11100"/>
          <a:stretch/>
        </p:blipFill>
        <p:spPr bwMode="auto">
          <a:xfrm>
            <a:off x="5520747" y="129288"/>
            <a:ext cx="732561" cy="896833"/>
          </a:xfrm>
          <a:prstGeom prst="rect">
            <a:avLst/>
          </a:prstGeom>
          <a:noFill/>
          <a:extLst>
            <a:ext uri="{909E8E84-426E-40DD-AFC4-6F175D3DCCD1}">
              <a14:hiddenFill xmlns:a14="http://schemas.microsoft.com/office/drawing/2010/main">
                <a:solidFill>
                  <a:srgbClr val="FFFFFF"/>
                </a:solidFill>
              </a14:hiddenFill>
            </a:ext>
          </a:extLst>
        </p:spPr>
      </p:pic>
      <p:pic>
        <p:nvPicPr>
          <p:cNvPr id="18434" name="Picture 2" descr="29,600+ Thumb Cartoon Stock Photos, Pictures &amp; Royalty-Free Images - iStock">
            <a:extLst>
              <a:ext uri="{FF2B5EF4-FFF2-40B4-BE49-F238E27FC236}">
                <a16:creationId xmlns:a16="http://schemas.microsoft.com/office/drawing/2014/main" id="{747BBF6E-D0B9-2196-F940-388202A79499}"/>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54150"/>
          <a:stretch/>
        </p:blipFill>
        <p:spPr bwMode="auto">
          <a:xfrm>
            <a:off x="4037217" y="129288"/>
            <a:ext cx="732560" cy="973789"/>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8BF48131-51C6-FE98-7011-1721DDA74C55}"/>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3E8E5CC2-7E1D-4F23-A936-479DA407BB91}"/>
              </a:ext>
            </a:extLst>
          </p:cNvPr>
          <p:cNvPicPr/>
          <p:nvPr/>
        </p:nvPicPr>
        <p:blipFill>
          <a:blip r:embed="rId5"/>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4EAF558C-4CB9-CA01-8CA1-8AC53F7321BC}"/>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6A95A0FB-33D1-31A4-30FC-497B311926DB}"/>
              </a:ext>
            </a:extLst>
          </p:cNvPr>
          <p:cNvPicPr/>
          <p:nvPr/>
        </p:nvPicPr>
        <p:blipFill>
          <a:blip r:embed="rId6"/>
          <a:stretch/>
        </p:blipFill>
        <p:spPr>
          <a:xfrm>
            <a:off x="8109000" y="5182560"/>
            <a:ext cx="1622880" cy="361440"/>
          </a:xfrm>
          <a:prstGeom prst="rect">
            <a:avLst/>
          </a:prstGeom>
          <a:noFill/>
          <a:ln w="0">
            <a:noFill/>
          </a:ln>
        </p:spPr>
      </p:pic>
      <p:sp>
        <p:nvSpPr>
          <p:cNvPr id="24" name="CuadroTexto 23">
            <a:extLst>
              <a:ext uri="{FF2B5EF4-FFF2-40B4-BE49-F238E27FC236}">
                <a16:creationId xmlns:a16="http://schemas.microsoft.com/office/drawing/2014/main" id="{C3F38F18-7E02-6FAD-6689-1F0469299381}"/>
              </a:ext>
            </a:extLst>
          </p:cNvPr>
          <p:cNvSpPr txBox="1"/>
          <p:nvPr/>
        </p:nvSpPr>
        <p:spPr>
          <a:xfrm>
            <a:off x="851538" y="1085845"/>
            <a:ext cx="4188774" cy="1828800"/>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Validate emotions without minimizing</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Use phrases like: “It’s normal to feel this way…”</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Always leave the door open for dialogue</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C7C1029A-0BAC-AAAB-1204-005F3B9BCC2A}"/>
              </a:ext>
            </a:extLst>
          </p:cNvPr>
          <p:cNvSpPr txBox="1"/>
          <p:nvPr/>
        </p:nvSpPr>
        <p:spPr>
          <a:xfrm>
            <a:off x="1055912" y="497514"/>
            <a:ext cx="2579915"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What to Do</a:t>
            </a:r>
          </a:p>
        </p:txBody>
      </p:sp>
      <p:sp>
        <p:nvSpPr>
          <p:cNvPr id="3" name="CuadroTexto 22">
            <a:extLst>
              <a:ext uri="{FF2B5EF4-FFF2-40B4-BE49-F238E27FC236}">
                <a16:creationId xmlns:a16="http://schemas.microsoft.com/office/drawing/2014/main" id="{761F5074-A8C4-B3AC-A0EC-F543A4972F90}"/>
              </a:ext>
            </a:extLst>
          </p:cNvPr>
          <p:cNvSpPr txBox="1"/>
          <p:nvPr/>
        </p:nvSpPr>
        <p:spPr>
          <a:xfrm>
            <a:off x="6444798" y="497514"/>
            <a:ext cx="2579915"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What to Avoid</a:t>
            </a:r>
          </a:p>
        </p:txBody>
      </p:sp>
      <p:sp>
        <p:nvSpPr>
          <p:cNvPr id="4" name="CuadroTexto 23">
            <a:extLst>
              <a:ext uri="{FF2B5EF4-FFF2-40B4-BE49-F238E27FC236}">
                <a16:creationId xmlns:a16="http://schemas.microsoft.com/office/drawing/2014/main" id="{53E72215-8A5B-1588-C977-D31E1AFF2D17}"/>
              </a:ext>
            </a:extLst>
          </p:cNvPr>
          <p:cNvSpPr txBox="1"/>
          <p:nvPr/>
        </p:nvSpPr>
        <p:spPr>
          <a:xfrm>
            <a:off x="5171167" y="1085845"/>
            <a:ext cx="4908833" cy="1828800"/>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Minimize or laugh at the problem</a:t>
            </a:r>
          </a:p>
          <a:p>
            <a:pPr marL="285750" indent="-285750">
              <a:spcAft>
                <a:spcPts val="1200"/>
              </a:spcAft>
              <a:buFont typeface="Wingdings" panose="05000000000000000000" pitchFamily="2" charset="2"/>
              <a:buChar char="§"/>
            </a:pPr>
            <a:r>
              <a:rPr lang="en-US" sz="2400" dirty="0">
                <a:solidFill>
                  <a:srgbClr val="000000"/>
                </a:solidFill>
                <a:latin typeface="Coolvetica"/>
                <a:ea typeface="Microsoft YaHei"/>
              </a:rPr>
              <a:t>Suggest simplistic solutions (“eat more”)</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Make comments about physical appearance</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Force confidence</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Use comparisons with other clients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Propose “do-it-yourself” solutions</a:t>
            </a:r>
            <a:endParaRPr lang="en-US" sz="2400" b="0" u="none" strike="noStrike" dirty="0">
              <a:solidFill>
                <a:srgbClr val="000000"/>
              </a:solidFill>
              <a:uFillTx/>
              <a:latin typeface="Coolvetica"/>
            </a:endParaRPr>
          </a:p>
        </p:txBody>
      </p:sp>
    </p:spTree>
    <p:extLst>
      <p:ext uri="{BB962C8B-B14F-4D97-AF65-F5344CB8AC3E}">
        <p14:creationId xmlns:p14="http://schemas.microsoft.com/office/powerpoint/2010/main" val="182371628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35EA1F-3DD2-BAAE-768F-CC8A393C285C}"/>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90AAC45B-1917-C049-465A-231DCFA3248B}"/>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AFB6344A-B42B-2800-BCA0-19F8894452A7}"/>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D91E70B8-18F6-7683-E0B4-717602A510D0}"/>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8E200280-1034-FA16-9B19-DA71A396020F}"/>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8D89882B-2E8D-DAA6-41AD-5AF31EC47CDB}"/>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F6835BF6-7BF2-A29F-EE50-0D9ADAF3F294}"/>
              </a:ext>
            </a:extLst>
          </p:cNvPr>
          <p:cNvSpPr txBox="1"/>
          <p:nvPr/>
        </p:nvSpPr>
        <p:spPr>
          <a:xfrm>
            <a:off x="856980" y="1086957"/>
            <a:ext cx="6711262" cy="1828800"/>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Significant weight loss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Suspected use of performance-enhancing drugs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Social and scholastic withdrawal</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Self-harming or depressive speech</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C75D3955-3FBD-108F-035D-5D6CB5C13A07}"/>
              </a:ext>
            </a:extLst>
          </p:cNvPr>
          <p:cNvSpPr txBox="1"/>
          <p:nvPr/>
        </p:nvSpPr>
        <p:spPr>
          <a:xfrm>
            <a:off x="609599" y="497514"/>
            <a:ext cx="7717972"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Situations That </a:t>
            </a:r>
            <a:r>
              <a:rPr lang="en-US" sz="2800" dirty="0">
                <a:solidFill>
                  <a:srgbClr val="E98E24"/>
                </a:solidFill>
                <a:latin typeface="Coolvetica"/>
              </a:rPr>
              <a:t>R</a:t>
            </a:r>
            <a:r>
              <a:rPr lang="en-US" sz="2800" b="0" u="none" strike="noStrike" dirty="0">
                <a:solidFill>
                  <a:srgbClr val="E98E24"/>
                </a:solidFill>
                <a:uFillTx/>
                <a:latin typeface="Coolvetica"/>
              </a:rPr>
              <a:t>equire </a:t>
            </a:r>
            <a:r>
              <a:rPr lang="en-US" sz="2800" dirty="0">
                <a:solidFill>
                  <a:srgbClr val="E98E24"/>
                </a:solidFill>
                <a:latin typeface="Coolvetica"/>
              </a:rPr>
              <a:t>I</a:t>
            </a:r>
            <a:r>
              <a:rPr lang="en-US" sz="2800" b="0" u="none" strike="noStrike" dirty="0">
                <a:solidFill>
                  <a:srgbClr val="E98E24"/>
                </a:solidFill>
                <a:uFillTx/>
                <a:latin typeface="Coolvetica"/>
              </a:rPr>
              <a:t>mmediate </a:t>
            </a:r>
            <a:r>
              <a:rPr lang="en-US" sz="2800" dirty="0">
                <a:solidFill>
                  <a:srgbClr val="E98E24"/>
                </a:solidFill>
                <a:latin typeface="Coolvetica"/>
              </a:rPr>
              <a:t>A</a:t>
            </a:r>
            <a:r>
              <a:rPr lang="en-US" sz="2800" b="0" u="none" strike="noStrike" dirty="0">
                <a:solidFill>
                  <a:srgbClr val="E98E24"/>
                </a:solidFill>
                <a:uFillTx/>
                <a:latin typeface="Coolvetica"/>
              </a:rPr>
              <a:t>ttention</a:t>
            </a:r>
          </a:p>
        </p:txBody>
      </p:sp>
      <p:pic>
        <p:nvPicPr>
          <p:cNvPr id="19458" name="Picture 2" descr="Siren - Free technology icons">
            <a:extLst>
              <a:ext uri="{FF2B5EF4-FFF2-40B4-BE49-F238E27FC236}">
                <a16:creationId xmlns:a16="http://schemas.microsoft.com/office/drawing/2014/main" id="{048AD56D-49D7-61E5-7E99-98ACFAE3F28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886699" y="256765"/>
            <a:ext cx="1676451" cy="16764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68977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843952-8476-3B62-9237-A86CC3B28810}"/>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6CD0018A-2B6D-0809-B93E-12770BBD7C0C}"/>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C675E377-0B92-F467-8249-2FEA1EFC8077}"/>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EBE45AB9-4215-B603-9992-4EF37F668037}"/>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FB85D603-6E31-1E74-462C-DDF9CB538F8B}"/>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5FFB3087-4E36-E47F-315F-7F4EBD05055D}"/>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ECA651DA-1D3D-808F-2ED2-B3F06597DAC4}"/>
              </a:ext>
            </a:extLst>
          </p:cNvPr>
          <p:cNvSpPr txBox="1"/>
          <p:nvPr/>
        </p:nvSpPr>
        <p:spPr>
          <a:xfrm>
            <a:off x="609599" y="1361015"/>
            <a:ext cx="8202614" cy="2293057"/>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Collaborate with family (if underage)</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Talk to a colleague or manager</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Report to professionals (psychologists, child psychiatrists)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Offer contacts, not solutions</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496524B5-B241-8E8F-411D-14F22F0C85D6}"/>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You Are Not Alone: ​​Building Alliances</a:t>
            </a:r>
          </a:p>
        </p:txBody>
      </p:sp>
    </p:spTree>
    <p:extLst>
      <p:ext uri="{BB962C8B-B14F-4D97-AF65-F5344CB8AC3E}">
        <p14:creationId xmlns:p14="http://schemas.microsoft.com/office/powerpoint/2010/main" val="38786374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CB571B-478C-7503-AFEC-7D09A02A33DB}"/>
            </a:ext>
          </a:extLst>
        </p:cNvPr>
        <p:cNvGrpSpPr/>
        <p:nvPr/>
      </p:nvGrpSpPr>
      <p:grpSpPr>
        <a:xfrm>
          <a:off x="0" y="0"/>
          <a:ext cx="0" cy="0"/>
          <a:chOff x="0" y="0"/>
          <a:chExt cx="0" cy="0"/>
        </a:xfrm>
      </p:grpSpPr>
      <p:pic>
        <p:nvPicPr>
          <p:cNvPr id="20482" name="Picture 2" descr="2,200+ Need Help Cartoon Stock Photos, Pictures &amp; Royalty-Free Images -  iStock">
            <a:extLst>
              <a:ext uri="{FF2B5EF4-FFF2-40B4-BE49-F238E27FC236}">
                <a16:creationId xmlns:a16="http://schemas.microsoft.com/office/drawing/2014/main" id="{ED519FB2-FB23-8050-4EB7-FA70E6818E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6153" y="1840740"/>
            <a:ext cx="2757351" cy="2568121"/>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CA3B5D18-DA7E-6C88-4ABD-36FA4CFFEAFC}"/>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6FF20DC1-6A8A-4BB1-4546-C50FFB2ADBFC}"/>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0EA1F4BA-840E-1E7A-B9B8-3D41A15FCC20}"/>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A277ECC0-0780-FAE7-34F9-236782A48F57}"/>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5DE6A882-1917-8214-0980-F1A2D228C0F1}"/>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63DA911D-4549-2D27-574B-B25D259CD41E}"/>
              </a:ext>
            </a:extLst>
          </p:cNvPr>
          <p:cNvSpPr txBox="1"/>
          <p:nvPr/>
        </p:nvSpPr>
        <p:spPr>
          <a:xfrm>
            <a:off x="856980" y="1086957"/>
            <a:ext cx="6711262" cy="1828800"/>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“Have you ever thought about talking to someone about this?”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“I know a counseling center, if you want…”</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“Do you want to talk about this another time?”</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94D37EDC-32A4-6BD4-6B2B-DB219B55422D}"/>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Offer Help without Invading</a:t>
            </a:r>
          </a:p>
        </p:txBody>
      </p:sp>
    </p:spTree>
    <p:extLst>
      <p:ext uri="{BB962C8B-B14F-4D97-AF65-F5344CB8AC3E}">
        <p14:creationId xmlns:p14="http://schemas.microsoft.com/office/powerpoint/2010/main" val="2900187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10578E-B9C1-CD49-68F9-F3160BC5BA7E}"/>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7D5268AC-FB7B-1654-2814-91F1B15EA63C}"/>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BA760AEF-3C1B-A3C1-0932-2E3B6C5433D5}"/>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90C0F0B3-765B-237F-962C-16D45915CAAA}"/>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04507360-193D-292C-7551-C3ED9A4946EB}"/>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071EDC5F-DF75-F963-A6EC-A67BAC55C6D5}"/>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65C6A671-5B12-B8B7-9BFC-ADD9882E0E3E}"/>
              </a:ext>
            </a:extLst>
          </p:cNvPr>
          <p:cNvSpPr txBox="1"/>
          <p:nvPr/>
        </p:nvSpPr>
        <p:spPr>
          <a:xfrm>
            <a:off x="856980" y="1086957"/>
            <a:ext cx="6711262" cy="1828800"/>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Don't diagnose</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Don't treat</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Don't become an "exclusive confidant"</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Maintain clear professional boundaries</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AF74C5AC-8BD3-FAAD-9B5B-A942845CE538}"/>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Do Your Best, not All of It</a:t>
            </a:r>
          </a:p>
        </p:txBody>
      </p:sp>
    </p:spTree>
    <p:extLst>
      <p:ext uri="{BB962C8B-B14F-4D97-AF65-F5344CB8AC3E}">
        <p14:creationId xmlns:p14="http://schemas.microsoft.com/office/powerpoint/2010/main" val="13128221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66EF57-E001-61B6-240A-1F417573E6B9}"/>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FE1B8C8C-102F-3B58-D7B9-4550C48CC2F8}"/>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D62F8D94-DC90-8FD4-3173-FD0DC12E4D2D}"/>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E96BFAD7-0C77-0083-B2E5-EFBFC0E2FED9}"/>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65C3FDFC-00C5-3F2C-AD37-83587A8A1488}"/>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BF058ED3-ADE1-C10E-75A9-1C9D547965BE}"/>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D99C06E3-CD48-0A86-106E-E207FA1FB007}"/>
              </a:ext>
            </a:extLst>
          </p:cNvPr>
          <p:cNvSpPr txBox="1"/>
          <p:nvPr/>
        </p:nvSpPr>
        <p:spPr>
          <a:xfrm>
            <a:off x="457199" y="1786167"/>
            <a:ext cx="5974525" cy="1828800"/>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Talk to colleagues or referents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Acknowledge your involvement</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Use supervision or decompression moments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Always train yourself</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46A8BB0C-DC27-C6A7-24DE-2BA79ED62F38}"/>
              </a:ext>
            </a:extLst>
          </p:cNvPr>
          <p:cNvSpPr txBox="1"/>
          <p:nvPr/>
        </p:nvSpPr>
        <p:spPr>
          <a:xfrm>
            <a:off x="609598"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Working on Other </a:t>
            </a:r>
            <a:r>
              <a:rPr lang="en-US" sz="2800" dirty="0">
                <a:solidFill>
                  <a:srgbClr val="E98E24"/>
                </a:solidFill>
                <a:latin typeface="Coolvetica"/>
              </a:rPr>
              <a:t>P</a:t>
            </a:r>
            <a:r>
              <a:rPr lang="en-US" sz="2800" b="0" u="none" strike="noStrike" dirty="0">
                <a:solidFill>
                  <a:srgbClr val="E98E24"/>
                </a:solidFill>
                <a:uFillTx/>
                <a:latin typeface="Coolvetica"/>
              </a:rPr>
              <a:t>eople’s Discomfort without Being </a:t>
            </a:r>
            <a:r>
              <a:rPr lang="en-US" sz="2800" dirty="0">
                <a:solidFill>
                  <a:srgbClr val="E98E24"/>
                </a:solidFill>
                <a:latin typeface="Coolvetica"/>
              </a:rPr>
              <a:t>O</a:t>
            </a:r>
            <a:r>
              <a:rPr lang="en-US" sz="2800" b="0" u="none" strike="noStrike" dirty="0">
                <a:solidFill>
                  <a:srgbClr val="E98E24"/>
                </a:solidFill>
                <a:uFillTx/>
                <a:latin typeface="Coolvetica"/>
              </a:rPr>
              <a:t>verwhelmed by It</a:t>
            </a:r>
          </a:p>
        </p:txBody>
      </p:sp>
      <p:pic>
        <p:nvPicPr>
          <p:cNvPr id="3" name="Picture 2" descr="The Best Ways to Reduce Your Stress">
            <a:extLst>
              <a:ext uri="{FF2B5EF4-FFF2-40B4-BE49-F238E27FC236}">
                <a16:creationId xmlns:a16="http://schemas.microsoft.com/office/drawing/2014/main" id="{E1AEFBE9-FAE6-9698-7E6B-7B507CCD03B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93169" y="1135844"/>
            <a:ext cx="3466758" cy="23107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37172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9C1F2-91EE-8103-F089-120127CE48D7}"/>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330BB175-2849-339F-60CD-B3410A5257DC}"/>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9A616B9B-BD27-DC91-5881-5A9C3E2D543C}"/>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377BFD44-F1B8-6A27-3367-78C16755F93F}"/>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54A8E518-7F7E-A6B5-948C-0624FAD63750}"/>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27C9D6FE-3710-940F-89F9-C55CDDB11620}"/>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57E30B64-E227-C8EA-9B8B-7FE5357CDBC2}"/>
              </a:ext>
            </a:extLst>
          </p:cNvPr>
          <p:cNvSpPr txBox="1"/>
          <p:nvPr/>
        </p:nvSpPr>
        <p:spPr>
          <a:xfrm>
            <a:off x="856980" y="1086956"/>
            <a:ext cx="6711262" cy="2238629"/>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The youth contacts you more often</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Starts using different language</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Thanks you for ‘being there’</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Agrees to talk to a specialist</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1C055A60-C3F2-38E1-6BD8-D08C5E2F3E7D}"/>
              </a:ext>
            </a:extLst>
          </p:cNvPr>
          <p:cNvSpPr txBox="1"/>
          <p:nvPr/>
        </p:nvSpPr>
        <p:spPr>
          <a:xfrm>
            <a:off x="609599" y="497514"/>
            <a:ext cx="8235044"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Recognize When </a:t>
            </a:r>
            <a:r>
              <a:rPr lang="en-US" sz="2800" dirty="0">
                <a:solidFill>
                  <a:srgbClr val="E98E24"/>
                </a:solidFill>
                <a:latin typeface="Coolvetica"/>
              </a:rPr>
              <a:t>Y</a:t>
            </a:r>
            <a:r>
              <a:rPr lang="en-US" sz="2800" b="0" u="none" strike="noStrike" dirty="0">
                <a:solidFill>
                  <a:srgbClr val="E98E24"/>
                </a:solidFill>
                <a:uFillTx/>
                <a:latin typeface="Coolvetica"/>
              </a:rPr>
              <a:t>ou’re Making a Difference</a:t>
            </a:r>
          </a:p>
        </p:txBody>
      </p:sp>
    </p:spTree>
    <p:extLst>
      <p:ext uri="{BB962C8B-B14F-4D97-AF65-F5344CB8AC3E}">
        <p14:creationId xmlns:p14="http://schemas.microsoft.com/office/powerpoint/2010/main" val="35518894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8DBCFD-E4AA-0328-890C-8085C91C4945}"/>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6E5A5FF9-E5BF-F823-30BA-A147CCE76601}"/>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14D846DA-86C0-66FB-0FD8-305E2AC9C9C1}"/>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C47FE381-49A9-C1AF-EBC0-9B19EC980AD4}"/>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592E7747-2358-287F-DD97-0BEB95B3554A}"/>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8B2A576A-A067-C877-0974-7B6C2BFDECDD}"/>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C66F4140-8BF6-F9A7-4B30-838BB4570904}"/>
              </a:ext>
            </a:extLst>
          </p:cNvPr>
          <p:cNvSpPr txBox="1"/>
          <p:nvPr/>
        </p:nvSpPr>
        <p:spPr>
          <a:xfrm>
            <a:off x="856980" y="1086957"/>
            <a:ext cx="6711262" cy="1828800"/>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Avoid comments about body and weight</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Value body diversity</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Talk about strength, health, balance</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Create a welcoming climate</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F523DBE5-29EE-D9BB-73BE-BD8B0B5CC374}"/>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The Culture of Respect Starts in the Gym</a:t>
            </a:r>
          </a:p>
        </p:txBody>
      </p:sp>
    </p:spTree>
    <p:extLst>
      <p:ext uri="{BB962C8B-B14F-4D97-AF65-F5344CB8AC3E}">
        <p14:creationId xmlns:p14="http://schemas.microsoft.com/office/powerpoint/2010/main" val="22641184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F12E56-C114-5ACF-B7E8-58C2385FE061}"/>
            </a:ext>
          </a:extLst>
        </p:cNvPr>
        <p:cNvGrpSpPr/>
        <p:nvPr/>
      </p:nvGrpSpPr>
      <p:grpSpPr>
        <a:xfrm>
          <a:off x="0" y="0"/>
          <a:ext cx="0" cy="0"/>
          <a:chOff x="0" y="0"/>
          <a:chExt cx="0" cy="0"/>
        </a:xfrm>
      </p:grpSpPr>
      <p:pic>
        <p:nvPicPr>
          <p:cNvPr id="5122" name="Picture 2" descr="Survey list of customer support questions Examination document Hand holding  magnifying glass Checklist form People marketing feedback Cartoon flat  style isolated vector concept | Premium Photo">
            <a:extLst>
              <a:ext uri="{FF2B5EF4-FFF2-40B4-BE49-F238E27FC236}">
                <a16:creationId xmlns:a16="http://schemas.microsoft.com/office/drawing/2014/main" id="{32B324CF-D2DA-59AF-C957-78A1F78377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3309" y="126550"/>
            <a:ext cx="3082227" cy="2717875"/>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BA525256-90F8-382E-A822-88E90C18EEF9}"/>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03709302-A9D4-3923-6A9F-69C350B246B9}"/>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605D18D7-5EFC-2286-FC90-17D2C14A9EDA}"/>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01BD8B4D-BFEC-80BA-C93F-8497B33DDC66}"/>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19C247D1-C774-A874-1621-A01F4FB36E73}"/>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A095EBB0-3DAD-3851-FF1A-E64525CEB76F}"/>
              </a:ext>
            </a:extLst>
          </p:cNvPr>
          <p:cNvSpPr txBox="1"/>
          <p:nvPr/>
        </p:nvSpPr>
        <p:spPr>
          <a:xfrm>
            <a:off x="713170" y="1146146"/>
            <a:ext cx="6170807" cy="3242254"/>
          </a:xfrm>
          <a:prstGeom prst="rect">
            <a:avLst/>
          </a:prstGeom>
          <a:noFill/>
          <a:ln w="0">
            <a:noFill/>
          </a:ln>
        </p:spPr>
        <p:txBody>
          <a:bodyPr lIns="90000" tIns="45000" rIns="90000" bIns="45000" numCol="2" anchor="t">
            <a:noAutofit/>
          </a:bodyPr>
          <a:lstStyle/>
          <a:p>
            <a:pPr marL="285750" indent="-285750">
              <a:spcAft>
                <a:spcPts val="1200"/>
              </a:spcAft>
              <a:buFont typeface="Wingdings" panose="05000000000000000000" pitchFamily="2" charset="2"/>
              <a:buChar char="§"/>
            </a:pPr>
            <a:r>
              <a:rPr lang="en-US" sz="1600" b="0" u="none" strike="noStrike" dirty="0">
                <a:solidFill>
                  <a:srgbClr val="000000"/>
                </a:solidFill>
                <a:uFillTx/>
                <a:latin typeface="Coolvetica"/>
                <a:ea typeface="Microsoft YaHei"/>
              </a:rPr>
              <a:t>How is their relationship with training and PA?</a:t>
            </a:r>
          </a:p>
          <a:p>
            <a:pPr marL="285750" indent="-285750">
              <a:spcAft>
                <a:spcPts val="1200"/>
              </a:spcAft>
              <a:buFont typeface="Wingdings" panose="05000000000000000000" pitchFamily="2" charset="2"/>
              <a:buChar char="§"/>
            </a:pPr>
            <a:r>
              <a:rPr lang="en-US" sz="1600" b="0" u="none" strike="noStrike" dirty="0">
                <a:solidFill>
                  <a:srgbClr val="000000"/>
                </a:solidFill>
                <a:uFillTx/>
                <a:latin typeface="Coolvetica"/>
                <a:ea typeface="Microsoft YaHei"/>
              </a:rPr>
              <a:t>How do they react to changes in their body?</a:t>
            </a:r>
          </a:p>
          <a:p>
            <a:pPr marL="285750" indent="-285750">
              <a:spcAft>
                <a:spcPts val="1200"/>
              </a:spcAft>
              <a:buFont typeface="Wingdings" panose="05000000000000000000" pitchFamily="2" charset="2"/>
              <a:buChar char="§"/>
            </a:pPr>
            <a:r>
              <a:rPr lang="en-US" sz="1600" b="0" u="none" strike="noStrike" dirty="0">
                <a:solidFill>
                  <a:srgbClr val="000000"/>
                </a:solidFill>
                <a:uFillTx/>
                <a:latin typeface="Coolvetica"/>
                <a:ea typeface="Microsoft YaHei"/>
              </a:rPr>
              <a:t>Do they avoid foods or situations related to food?</a:t>
            </a:r>
          </a:p>
          <a:p>
            <a:pPr marL="285750" indent="-285750">
              <a:spcAft>
                <a:spcPts val="1200"/>
              </a:spcAft>
              <a:buFont typeface="Wingdings" panose="05000000000000000000" pitchFamily="2" charset="2"/>
              <a:buChar char="§"/>
            </a:pPr>
            <a:r>
              <a:rPr lang="en-US" sz="1600" b="0" u="none" strike="noStrike" dirty="0">
                <a:solidFill>
                  <a:srgbClr val="000000"/>
                </a:solidFill>
                <a:uFillTx/>
                <a:latin typeface="Coolvetica"/>
                <a:ea typeface="Microsoft YaHei"/>
              </a:rPr>
              <a:t>Do they often talk about their body in negative terms?</a:t>
            </a:r>
          </a:p>
          <a:p>
            <a:pPr marL="285750" indent="-285750">
              <a:spcAft>
                <a:spcPts val="1200"/>
              </a:spcAft>
              <a:buFont typeface="Wingdings" panose="05000000000000000000" pitchFamily="2" charset="2"/>
              <a:buChar char="§"/>
            </a:pPr>
            <a:r>
              <a:rPr lang="en-US" sz="1600" dirty="0">
                <a:solidFill>
                  <a:srgbClr val="000000"/>
                </a:solidFill>
                <a:latin typeface="Coolvetica"/>
                <a:ea typeface="Microsoft YaHei"/>
              </a:rPr>
              <a:t>Are t</a:t>
            </a:r>
            <a:r>
              <a:rPr lang="en-US" sz="1600" b="0" u="none" strike="noStrike" dirty="0">
                <a:solidFill>
                  <a:srgbClr val="000000"/>
                </a:solidFill>
                <a:uFillTx/>
                <a:latin typeface="Coolvetica"/>
                <a:ea typeface="Microsoft YaHei"/>
              </a:rPr>
              <a:t>hey hyper-critical of </a:t>
            </a:r>
            <a:r>
              <a:rPr lang="en-US" sz="1600" dirty="0">
                <a:solidFill>
                  <a:srgbClr val="000000"/>
                </a:solidFill>
                <a:latin typeface="Coolvetica"/>
                <a:ea typeface="Microsoft YaHei"/>
              </a:rPr>
              <a:t>them</a:t>
            </a:r>
            <a:r>
              <a:rPr lang="en-US" sz="1600" b="0" u="none" strike="noStrike" dirty="0">
                <a:solidFill>
                  <a:srgbClr val="000000"/>
                </a:solidFill>
                <a:uFillTx/>
                <a:latin typeface="Coolvetica"/>
                <a:ea typeface="Microsoft YaHei"/>
              </a:rPr>
              <a:t>selves?</a:t>
            </a:r>
          </a:p>
          <a:p>
            <a:pPr marL="446088" indent="-285750">
              <a:spcAft>
                <a:spcPts val="1200"/>
              </a:spcAft>
              <a:buFont typeface="Wingdings" panose="05000000000000000000" pitchFamily="2" charset="2"/>
              <a:buChar char="§"/>
            </a:pPr>
            <a:r>
              <a:rPr lang="en-US" sz="1600" b="0" u="none" strike="noStrike" dirty="0">
                <a:solidFill>
                  <a:srgbClr val="000000"/>
                </a:solidFill>
                <a:uFillTx/>
                <a:latin typeface="Coolvetica"/>
                <a:ea typeface="Microsoft YaHei"/>
              </a:rPr>
              <a:t>Do they show anxiety when they don't train?</a:t>
            </a:r>
          </a:p>
          <a:p>
            <a:pPr marL="446088" indent="-285750">
              <a:spcAft>
                <a:spcPts val="1200"/>
              </a:spcAft>
              <a:buFont typeface="Wingdings" panose="05000000000000000000" pitchFamily="2" charset="2"/>
              <a:buChar char="§"/>
            </a:pPr>
            <a:r>
              <a:rPr lang="en-US" sz="1600" b="0" u="none" strike="noStrike" dirty="0">
                <a:solidFill>
                  <a:srgbClr val="000000"/>
                </a:solidFill>
                <a:uFillTx/>
                <a:latin typeface="Coolvetica"/>
                <a:ea typeface="Microsoft YaHei"/>
              </a:rPr>
              <a:t>Do they constantly seek confirmation?</a:t>
            </a:r>
          </a:p>
          <a:p>
            <a:pPr marL="446088" indent="-285750">
              <a:spcAft>
                <a:spcPts val="1200"/>
              </a:spcAft>
              <a:buFont typeface="Wingdings" panose="05000000000000000000" pitchFamily="2" charset="2"/>
              <a:buChar char="§"/>
            </a:pPr>
            <a:r>
              <a:rPr lang="en-US" sz="1600" b="0" u="none" strike="noStrike" dirty="0">
                <a:solidFill>
                  <a:srgbClr val="000000"/>
                </a:solidFill>
                <a:uFillTx/>
                <a:latin typeface="Coolvetica"/>
                <a:ea typeface="Microsoft YaHei"/>
              </a:rPr>
              <a:t>Are they influenced a lot by social media?</a:t>
            </a:r>
          </a:p>
          <a:p>
            <a:pPr marL="446088" indent="-285750">
              <a:spcAft>
                <a:spcPts val="1200"/>
              </a:spcAft>
              <a:buFont typeface="Wingdings" panose="05000000000000000000" pitchFamily="2" charset="2"/>
              <a:buChar char="§"/>
            </a:pPr>
            <a:r>
              <a:rPr lang="en-US" sz="1600" b="0" u="none" strike="noStrike" dirty="0">
                <a:solidFill>
                  <a:srgbClr val="000000"/>
                </a:solidFill>
                <a:uFillTx/>
                <a:latin typeface="Coolvetica"/>
                <a:ea typeface="Microsoft YaHei"/>
              </a:rPr>
              <a:t>Do they have rigid or ritualistic behaviors?</a:t>
            </a:r>
          </a:p>
          <a:p>
            <a:pPr marL="446088" indent="-285750">
              <a:spcAft>
                <a:spcPts val="1200"/>
              </a:spcAft>
              <a:buFont typeface="Wingdings" panose="05000000000000000000" pitchFamily="2" charset="2"/>
              <a:buChar char="§"/>
            </a:pPr>
            <a:r>
              <a:rPr lang="en-US" sz="1600" dirty="0">
                <a:solidFill>
                  <a:srgbClr val="000000"/>
                </a:solidFill>
                <a:latin typeface="Coolvetica"/>
                <a:ea typeface="Microsoft YaHei"/>
              </a:rPr>
              <a:t>Are th</a:t>
            </a:r>
            <a:r>
              <a:rPr lang="en-US" sz="1600" b="0" u="none" strike="noStrike" dirty="0">
                <a:solidFill>
                  <a:srgbClr val="000000"/>
                </a:solidFill>
                <a:uFillTx/>
                <a:latin typeface="Coolvetica"/>
                <a:ea typeface="Microsoft YaHei"/>
              </a:rPr>
              <a:t>ey willing to talk or do they close themselves off?</a:t>
            </a:r>
            <a:endParaRPr lang="en-US" sz="16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A199E530-E947-373F-AA22-537731558E2D}"/>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The 10 Key </a:t>
            </a:r>
            <a:r>
              <a:rPr lang="en-US" sz="2800" dirty="0">
                <a:solidFill>
                  <a:srgbClr val="E98E24"/>
                </a:solidFill>
                <a:latin typeface="Coolvetica"/>
              </a:rPr>
              <a:t>Q</a:t>
            </a:r>
            <a:r>
              <a:rPr lang="en-US" sz="2800" b="0" u="none" strike="noStrike" dirty="0">
                <a:solidFill>
                  <a:srgbClr val="E98E24"/>
                </a:solidFill>
                <a:uFillTx/>
                <a:latin typeface="Coolvetica"/>
              </a:rPr>
              <a:t>uestions</a:t>
            </a:r>
          </a:p>
        </p:txBody>
      </p:sp>
    </p:spTree>
    <p:extLst>
      <p:ext uri="{BB962C8B-B14F-4D97-AF65-F5344CB8AC3E}">
        <p14:creationId xmlns:p14="http://schemas.microsoft.com/office/powerpoint/2010/main" val="27402760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D4A311-350C-C960-8F5F-301F151F4B8E}"/>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60B2CBA0-6555-3B6B-DD4E-0ABC96D00FA7}"/>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FB1DC35C-E350-5912-F2CB-F8B1A9CAB1E7}"/>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DDC124C9-3E52-4A61-50A4-C68F34599BBC}"/>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FE30E124-263B-5D01-EDDC-496FAFAB0A19}"/>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3AC5E2BE-1EA5-4049-8D24-A3E843CE3BD1}"/>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 name="CuadroTexto 22">
            <a:extLst>
              <a:ext uri="{FF2B5EF4-FFF2-40B4-BE49-F238E27FC236}">
                <a16:creationId xmlns:a16="http://schemas.microsoft.com/office/drawing/2014/main" id="{F96A4966-B6AA-6167-22B5-6D2CB9E13798}"/>
              </a:ext>
            </a:extLst>
          </p:cNvPr>
          <p:cNvSpPr txBox="1"/>
          <p:nvPr/>
        </p:nvSpPr>
        <p:spPr>
          <a:xfrm>
            <a:off x="609599" y="481186"/>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Observation Table</a:t>
            </a:r>
          </a:p>
        </p:txBody>
      </p:sp>
      <p:graphicFrame>
        <p:nvGraphicFramePr>
          <p:cNvPr id="9" name="Tabella 8">
            <a:extLst>
              <a:ext uri="{FF2B5EF4-FFF2-40B4-BE49-F238E27FC236}">
                <a16:creationId xmlns:a16="http://schemas.microsoft.com/office/drawing/2014/main" id="{1717F2D3-E421-1391-1511-5A61CCC7425C}"/>
              </a:ext>
            </a:extLst>
          </p:cNvPr>
          <p:cNvGraphicFramePr>
            <a:graphicFrameLocks noGrp="1"/>
          </p:cNvGraphicFramePr>
          <p:nvPr>
            <p:extLst>
              <p:ext uri="{D42A27DB-BD31-4B8C-83A1-F6EECF244321}">
                <p14:modId xmlns:p14="http://schemas.microsoft.com/office/powerpoint/2010/main" val="439827973"/>
              </p:ext>
            </p:extLst>
          </p:nvPr>
        </p:nvGraphicFramePr>
        <p:xfrm>
          <a:off x="1679791" y="1518839"/>
          <a:ext cx="6720417" cy="2225040"/>
        </p:xfrm>
        <a:graphic>
          <a:graphicData uri="http://schemas.openxmlformats.org/drawingml/2006/table">
            <a:tbl>
              <a:tblPr firstRow="1" bandRow="1">
                <a:tableStyleId>{C083E6E3-FA7D-4D7B-A595-EF9225AFEA82}</a:tableStyleId>
              </a:tblPr>
              <a:tblGrid>
                <a:gridCol w="1718460">
                  <a:extLst>
                    <a:ext uri="{9D8B030D-6E8A-4147-A177-3AD203B41FA5}">
                      <a16:colId xmlns:a16="http://schemas.microsoft.com/office/drawing/2014/main" val="2681832572"/>
                    </a:ext>
                  </a:extLst>
                </a:gridCol>
                <a:gridCol w="3568606">
                  <a:extLst>
                    <a:ext uri="{9D8B030D-6E8A-4147-A177-3AD203B41FA5}">
                      <a16:colId xmlns:a16="http://schemas.microsoft.com/office/drawing/2014/main" val="1633533861"/>
                    </a:ext>
                  </a:extLst>
                </a:gridCol>
                <a:gridCol w="1433351">
                  <a:extLst>
                    <a:ext uri="{9D8B030D-6E8A-4147-A177-3AD203B41FA5}">
                      <a16:colId xmlns:a16="http://schemas.microsoft.com/office/drawing/2014/main" val="952721215"/>
                    </a:ext>
                  </a:extLst>
                </a:gridCol>
              </a:tblGrid>
              <a:tr h="370840">
                <a:tc>
                  <a:txBody>
                    <a:bodyPr/>
                    <a:lstStyle/>
                    <a:p>
                      <a:r>
                        <a:rPr lang="it-IT" sz="1600" dirty="0">
                          <a:latin typeface="Coolvetica"/>
                        </a:rPr>
                        <a:t>Feature</a:t>
                      </a:r>
                    </a:p>
                  </a:txBody>
                  <a:tcPr anchor="ctr"/>
                </a:tc>
                <a:tc>
                  <a:txBody>
                    <a:bodyPr/>
                    <a:lstStyle/>
                    <a:p>
                      <a:r>
                        <a:rPr lang="it-IT" sz="1600" dirty="0" err="1">
                          <a:latin typeface="Coolvetica"/>
                        </a:rPr>
                        <a:t>Observed</a:t>
                      </a:r>
                      <a:r>
                        <a:rPr lang="it-IT" sz="1600" dirty="0">
                          <a:latin typeface="Coolvetica"/>
                        </a:rPr>
                        <a:t> </a:t>
                      </a:r>
                      <a:r>
                        <a:rPr lang="it-IT" sz="1600" dirty="0" err="1">
                          <a:latin typeface="Coolvetica"/>
                        </a:rPr>
                        <a:t>behavior</a:t>
                      </a:r>
                      <a:endParaRPr lang="it-IT" sz="1600" dirty="0">
                        <a:latin typeface="Coolvetica"/>
                      </a:endParaRPr>
                    </a:p>
                  </a:txBody>
                  <a:tcPr anchor="ctr"/>
                </a:tc>
                <a:tc>
                  <a:txBody>
                    <a:bodyPr/>
                    <a:lstStyle/>
                    <a:p>
                      <a:r>
                        <a:rPr lang="it-IT" sz="1600" dirty="0">
                          <a:latin typeface="Coolvetica"/>
                        </a:rPr>
                        <a:t>Notes</a:t>
                      </a:r>
                    </a:p>
                  </a:txBody>
                  <a:tcPr anchor="ctr"/>
                </a:tc>
                <a:extLst>
                  <a:ext uri="{0D108BD9-81ED-4DB2-BD59-A6C34878D82A}">
                    <a16:rowId xmlns:a16="http://schemas.microsoft.com/office/drawing/2014/main" val="3431788368"/>
                  </a:ext>
                </a:extLst>
              </a:tr>
              <a:tr h="370840">
                <a:tc>
                  <a:txBody>
                    <a:bodyPr/>
                    <a:lstStyle/>
                    <a:p>
                      <a:r>
                        <a:rPr lang="it-IT" sz="1600" dirty="0">
                          <a:latin typeface="Coolvetica"/>
                        </a:rPr>
                        <a:t>Work out</a:t>
                      </a:r>
                    </a:p>
                  </a:txBody>
                  <a:tcPr anchor="ctr"/>
                </a:tc>
                <a:tc>
                  <a:txBody>
                    <a:bodyPr/>
                    <a:lstStyle/>
                    <a:p>
                      <a:r>
                        <a:rPr lang="it-IT" sz="1600" dirty="0">
                          <a:latin typeface="Coolvetica"/>
                        </a:rPr>
                        <a:t>Frequency, </a:t>
                      </a:r>
                      <a:r>
                        <a:rPr lang="it-IT" sz="1600" dirty="0" err="1">
                          <a:latin typeface="Coolvetica"/>
                        </a:rPr>
                        <a:t>intensity</a:t>
                      </a:r>
                      <a:r>
                        <a:rPr lang="it-IT" sz="1600" dirty="0">
                          <a:latin typeface="Coolvetica"/>
                        </a:rPr>
                        <a:t>, </a:t>
                      </a:r>
                      <a:r>
                        <a:rPr lang="it-IT" sz="1600" dirty="0" err="1">
                          <a:latin typeface="Coolvetica"/>
                        </a:rPr>
                        <a:t>stiffness</a:t>
                      </a:r>
                      <a:endParaRPr lang="it-IT" sz="1600" dirty="0">
                        <a:latin typeface="Coolvetica"/>
                      </a:endParaRPr>
                    </a:p>
                  </a:txBody>
                  <a:tcPr anchor="ctr"/>
                </a:tc>
                <a:tc>
                  <a:txBody>
                    <a:bodyPr/>
                    <a:lstStyle/>
                    <a:p>
                      <a:endParaRPr lang="it-IT" sz="1600">
                        <a:latin typeface="Coolvetica"/>
                      </a:endParaRPr>
                    </a:p>
                  </a:txBody>
                  <a:tcPr anchor="ctr"/>
                </a:tc>
                <a:extLst>
                  <a:ext uri="{0D108BD9-81ED-4DB2-BD59-A6C34878D82A}">
                    <a16:rowId xmlns:a16="http://schemas.microsoft.com/office/drawing/2014/main" val="4014661426"/>
                  </a:ext>
                </a:extLst>
              </a:tr>
              <a:tr h="370840">
                <a:tc>
                  <a:txBody>
                    <a:bodyPr/>
                    <a:lstStyle/>
                    <a:p>
                      <a:r>
                        <a:rPr lang="it-IT" sz="1600" dirty="0">
                          <a:latin typeface="Coolvetica"/>
                        </a:rPr>
                        <a:t>Language</a:t>
                      </a:r>
                    </a:p>
                  </a:txBody>
                  <a:tcPr anchor="ctr"/>
                </a:tc>
                <a:tc>
                  <a:txBody>
                    <a:bodyPr/>
                    <a:lstStyle/>
                    <a:p>
                      <a:r>
                        <a:rPr lang="en-US" sz="1600" dirty="0">
                          <a:latin typeface="Coolvetica"/>
                        </a:rPr>
                        <a:t>Negative comments about the body</a:t>
                      </a:r>
                      <a:endParaRPr lang="it-IT" sz="1600" dirty="0">
                        <a:latin typeface="Coolvetica"/>
                      </a:endParaRPr>
                    </a:p>
                  </a:txBody>
                  <a:tcPr anchor="ctr"/>
                </a:tc>
                <a:tc>
                  <a:txBody>
                    <a:bodyPr/>
                    <a:lstStyle/>
                    <a:p>
                      <a:endParaRPr lang="it-IT" sz="1600">
                        <a:latin typeface="Coolvetica"/>
                      </a:endParaRPr>
                    </a:p>
                  </a:txBody>
                  <a:tcPr anchor="ctr"/>
                </a:tc>
                <a:extLst>
                  <a:ext uri="{0D108BD9-81ED-4DB2-BD59-A6C34878D82A}">
                    <a16:rowId xmlns:a16="http://schemas.microsoft.com/office/drawing/2014/main" val="453754350"/>
                  </a:ext>
                </a:extLst>
              </a:tr>
              <a:tr h="370840">
                <a:tc>
                  <a:txBody>
                    <a:bodyPr/>
                    <a:lstStyle/>
                    <a:p>
                      <a:r>
                        <a:rPr lang="it-IT" sz="1600" dirty="0" err="1">
                          <a:latin typeface="Coolvetica"/>
                        </a:rPr>
                        <a:t>Diet</a:t>
                      </a:r>
                      <a:endParaRPr lang="it-IT" sz="1600" dirty="0">
                        <a:latin typeface="Coolvetica"/>
                      </a:endParaRPr>
                    </a:p>
                  </a:txBody>
                  <a:tcPr anchor="ctr"/>
                </a:tc>
                <a:tc>
                  <a:txBody>
                    <a:bodyPr/>
                    <a:lstStyle/>
                    <a:p>
                      <a:r>
                        <a:rPr lang="it-IT" sz="1600" dirty="0" err="1">
                          <a:latin typeface="Coolvetica"/>
                        </a:rPr>
                        <a:t>Rigidity</a:t>
                      </a:r>
                      <a:r>
                        <a:rPr lang="it-IT" sz="1600" dirty="0">
                          <a:latin typeface="Coolvetica"/>
                        </a:rPr>
                        <a:t>, </a:t>
                      </a:r>
                      <a:r>
                        <a:rPr lang="it-IT" sz="1600" dirty="0" err="1">
                          <a:latin typeface="Coolvetica"/>
                        </a:rPr>
                        <a:t>restriction</a:t>
                      </a:r>
                      <a:r>
                        <a:rPr lang="it-IT" sz="1600" dirty="0">
                          <a:latin typeface="Coolvetica"/>
                        </a:rPr>
                        <a:t>, </a:t>
                      </a:r>
                      <a:r>
                        <a:rPr lang="it-IT" sz="1600" dirty="0" err="1">
                          <a:latin typeface="Coolvetica"/>
                        </a:rPr>
                        <a:t>avoidance</a:t>
                      </a:r>
                      <a:endParaRPr lang="it-IT" sz="1600" dirty="0">
                        <a:latin typeface="Coolvetica"/>
                      </a:endParaRPr>
                    </a:p>
                  </a:txBody>
                  <a:tcPr anchor="ctr"/>
                </a:tc>
                <a:tc>
                  <a:txBody>
                    <a:bodyPr/>
                    <a:lstStyle/>
                    <a:p>
                      <a:endParaRPr lang="it-IT" sz="1600" dirty="0">
                        <a:latin typeface="Coolvetica"/>
                      </a:endParaRPr>
                    </a:p>
                  </a:txBody>
                  <a:tcPr anchor="ctr"/>
                </a:tc>
                <a:extLst>
                  <a:ext uri="{0D108BD9-81ED-4DB2-BD59-A6C34878D82A}">
                    <a16:rowId xmlns:a16="http://schemas.microsoft.com/office/drawing/2014/main" val="3770662851"/>
                  </a:ext>
                </a:extLst>
              </a:tr>
              <a:tr h="370840">
                <a:tc>
                  <a:txBody>
                    <a:bodyPr/>
                    <a:lstStyle/>
                    <a:p>
                      <a:r>
                        <a:rPr lang="it-IT" sz="1600" dirty="0" err="1">
                          <a:latin typeface="Coolvetica"/>
                        </a:rPr>
                        <a:t>Emotions</a:t>
                      </a:r>
                      <a:endParaRPr lang="it-IT" sz="1600" dirty="0">
                        <a:latin typeface="Coolvetica"/>
                      </a:endParaRPr>
                    </a:p>
                  </a:txBody>
                  <a:tcPr anchor="ctr"/>
                </a:tc>
                <a:tc>
                  <a:txBody>
                    <a:bodyPr/>
                    <a:lstStyle/>
                    <a:p>
                      <a:r>
                        <a:rPr lang="it-IT" sz="1600" dirty="0" err="1">
                          <a:latin typeface="Coolvetica"/>
                        </a:rPr>
                        <a:t>Irritability</a:t>
                      </a:r>
                      <a:r>
                        <a:rPr lang="it-IT" sz="1600" dirty="0">
                          <a:latin typeface="Coolvetica"/>
                        </a:rPr>
                        <a:t>, </a:t>
                      </a:r>
                      <a:r>
                        <a:rPr lang="it-IT" sz="1600" dirty="0" err="1">
                          <a:latin typeface="Coolvetica"/>
                        </a:rPr>
                        <a:t>perfectionism</a:t>
                      </a:r>
                      <a:endParaRPr lang="it-IT" sz="1600" dirty="0">
                        <a:latin typeface="Coolvetica"/>
                      </a:endParaRPr>
                    </a:p>
                  </a:txBody>
                  <a:tcPr anchor="ctr"/>
                </a:tc>
                <a:tc>
                  <a:txBody>
                    <a:bodyPr/>
                    <a:lstStyle/>
                    <a:p>
                      <a:endParaRPr lang="it-IT" sz="1600" dirty="0">
                        <a:latin typeface="Coolvetica"/>
                      </a:endParaRPr>
                    </a:p>
                  </a:txBody>
                  <a:tcPr anchor="ctr"/>
                </a:tc>
                <a:extLst>
                  <a:ext uri="{0D108BD9-81ED-4DB2-BD59-A6C34878D82A}">
                    <a16:rowId xmlns:a16="http://schemas.microsoft.com/office/drawing/2014/main" val="1947951100"/>
                  </a:ext>
                </a:extLst>
              </a:tr>
              <a:tr h="370840">
                <a:tc>
                  <a:txBody>
                    <a:bodyPr/>
                    <a:lstStyle/>
                    <a:p>
                      <a:r>
                        <a:rPr lang="it-IT" sz="1600" dirty="0">
                          <a:latin typeface="Coolvetica"/>
                        </a:rPr>
                        <a:t>Social Media</a:t>
                      </a:r>
                    </a:p>
                  </a:txBody>
                  <a:tcPr anchor="ctr"/>
                </a:tc>
                <a:tc>
                  <a:txBody>
                    <a:bodyPr/>
                    <a:lstStyle/>
                    <a:p>
                      <a:r>
                        <a:rPr lang="it-IT" sz="1600" dirty="0">
                          <a:latin typeface="Coolvetica"/>
                        </a:rPr>
                        <a:t>Extreme or </a:t>
                      </a:r>
                      <a:r>
                        <a:rPr lang="it-IT" sz="1600" dirty="0" err="1">
                          <a:latin typeface="Coolvetica"/>
                        </a:rPr>
                        <a:t>dysmorphic</a:t>
                      </a:r>
                      <a:r>
                        <a:rPr lang="it-IT" sz="1600" dirty="0">
                          <a:latin typeface="Coolvetica"/>
                        </a:rPr>
                        <a:t> </a:t>
                      </a:r>
                      <a:r>
                        <a:rPr lang="it-IT" sz="1600" dirty="0" err="1">
                          <a:latin typeface="Coolvetica"/>
                        </a:rPr>
                        <a:t>content</a:t>
                      </a:r>
                      <a:endParaRPr lang="it-IT" sz="1600" dirty="0">
                        <a:latin typeface="Coolvetica"/>
                      </a:endParaRPr>
                    </a:p>
                  </a:txBody>
                  <a:tcPr anchor="ctr"/>
                </a:tc>
                <a:tc>
                  <a:txBody>
                    <a:bodyPr/>
                    <a:lstStyle/>
                    <a:p>
                      <a:endParaRPr lang="it-IT" sz="1600" dirty="0">
                        <a:latin typeface="Coolvetica"/>
                      </a:endParaRPr>
                    </a:p>
                  </a:txBody>
                  <a:tcPr anchor="ctr"/>
                </a:tc>
                <a:extLst>
                  <a:ext uri="{0D108BD9-81ED-4DB2-BD59-A6C34878D82A}">
                    <a16:rowId xmlns:a16="http://schemas.microsoft.com/office/drawing/2014/main" val="480486215"/>
                  </a:ext>
                </a:extLst>
              </a:tr>
            </a:tbl>
          </a:graphicData>
        </a:graphic>
      </p:graphicFrame>
    </p:spTree>
    <p:extLst>
      <p:ext uri="{BB962C8B-B14F-4D97-AF65-F5344CB8AC3E}">
        <p14:creationId xmlns:p14="http://schemas.microsoft.com/office/powerpoint/2010/main" val="15454518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A601BE-36A2-F852-D3F4-77CDFB7B37F9}"/>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484AA30E-E797-BF40-950B-4EFAA4605DA5}"/>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FD8F9798-C9CE-B7AE-4A1F-CF055DB35959}"/>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99ED113B-009C-28D5-627C-2A29FE470AF8}"/>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9459AC2B-4EFF-E4D5-A4BD-2CDA5B28905C}"/>
              </a:ext>
            </a:extLst>
          </p:cNvPr>
          <p:cNvPicPr/>
          <p:nvPr/>
        </p:nvPicPr>
        <p:blipFill>
          <a:blip r:embed="rId4"/>
          <a:stretch/>
        </p:blipFill>
        <p:spPr>
          <a:xfrm>
            <a:off x="8109000" y="5182560"/>
            <a:ext cx="1622880" cy="361440"/>
          </a:xfrm>
          <a:prstGeom prst="rect">
            <a:avLst/>
          </a:prstGeom>
          <a:noFill/>
          <a:ln w="0">
            <a:noFill/>
          </a:ln>
        </p:spPr>
      </p:pic>
      <p:sp>
        <p:nvSpPr>
          <p:cNvPr id="2" name="CuadroTexto 23">
            <a:extLst>
              <a:ext uri="{FF2B5EF4-FFF2-40B4-BE49-F238E27FC236}">
                <a16:creationId xmlns:a16="http://schemas.microsoft.com/office/drawing/2014/main" id="{C41E9E99-CBD2-C692-7294-EAA002883726}"/>
              </a:ext>
            </a:extLst>
          </p:cNvPr>
          <p:cNvSpPr txBox="1"/>
          <p:nvPr/>
        </p:nvSpPr>
        <p:spPr>
          <a:xfrm>
            <a:off x="1005504" y="2149752"/>
            <a:ext cx="8068985" cy="2573536"/>
          </a:xfrm>
          <a:prstGeom prst="rect">
            <a:avLst/>
          </a:prstGeom>
          <a:noFill/>
          <a:ln w="0">
            <a:noFill/>
          </a:ln>
        </p:spPr>
        <p:txBody>
          <a:bodyPr lIns="90000" tIns="45000" rIns="90000" bIns="45000" anchor="t">
            <a:noAutofit/>
          </a:bodyPr>
          <a:lstStyle/>
          <a:p>
            <a:r>
              <a:rPr lang="en-US" sz="2000" dirty="0"/>
              <a:t>Body Image is the perception that one has of their physical self and the feelings they experience as a result of this perception</a:t>
            </a:r>
          </a:p>
          <a:p>
            <a:endParaRPr lang="en-US" sz="2000" dirty="0"/>
          </a:p>
          <a:p>
            <a:endParaRPr lang="en-US" sz="2000" dirty="0"/>
          </a:p>
          <a:p>
            <a:r>
              <a:rPr lang="en-US" sz="2000" dirty="0"/>
              <a:t>What you believe about</a:t>
            </a:r>
          </a:p>
          <a:p>
            <a:endParaRPr lang="en-US" sz="2000" dirty="0"/>
          </a:p>
          <a:p>
            <a:endParaRPr lang="en-US" sz="2000" dirty="0"/>
          </a:p>
        </p:txBody>
      </p:sp>
      <p:pic>
        <p:nvPicPr>
          <p:cNvPr id="4" name="Picture 2" descr="Symptoms and Causes of Body Dysmorphic Disorder - Cognitive Behavior  Associates">
            <a:extLst>
              <a:ext uri="{FF2B5EF4-FFF2-40B4-BE49-F238E27FC236}">
                <a16:creationId xmlns:a16="http://schemas.microsoft.com/office/drawing/2014/main" id="{712CB9A4-5083-64B4-BEA3-D8450DFF70A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49744" y="247943"/>
            <a:ext cx="3180507" cy="1044308"/>
          </a:xfrm>
          <a:prstGeom prst="rect">
            <a:avLst/>
          </a:prstGeom>
          <a:noFill/>
          <a:extLst>
            <a:ext uri="{909E8E84-426E-40DD-AFC4-6F175D3DCCD1}">
              <a14:hiddenFill xmlns:a14="http://schemas.microsoft.com/office/drawing/2010/main">
                <a:solidFill>
                  <a:srgbClr val="FFFFFF"/>
                </a:solidFill>
              </a14:hiddenFill>
            </a:ext>
          </a:extLst>
        </p:spPr>
      </p:pic>
      <p:sp>
        <p:nvSpPr>
          <p:cNvPr id="5" name="CuadroTexto 22">
            <a:extLst>
              <a:ext uri="{FF2B5EF4-FFF2-40B4-BE49-F238E27FC236}">
                <a16:creationId xmlns:a16="http://schemas.microsoft.com/office/drawing/2014/main" id="{11597DFE-DA82-8038-7C3B-6A0D91550A7C}"/>
              </a:ext>
            </a:extLst>
          </p:cNvPr>
          <p:cNvSpPr txBox="1"/>
          <p:nvPr/>
        </p:nvSpPr>
        <p:spPr>
          <a:xfrm>
            <a:off x="2202671" y="1292251"/>
            <a:ext cx="5674657" cy="914400"/>
          </a:xfrm>
          <a:prstGeom prst="rect">
            <a:avLst/>
          </a:prstGeom>
          <a:noFill/>
          <a:ln w="0">
            <a:noFill/>
          </a:ln>
        </p:spPr>
        <p:txBody>
          <a:bodyPr lIns="90000" tIns="45000" rIns="90000" bIns="45000" anchor="t">
            <a:noAutofit/>
          </a:bodyPr>
          <a:lstStyle/>
          <a:p>
            <a:pPr algn="ctr"/>
            <a:r>
              <a:rPr lang="en-US" sz="4800" b="0" u="none" strike="noStrike" dirty="0">
                <a:solidFill>
                  <a:srgbClr val="E98E24"/>
                </a:solidFill>
                <a:uFillTx/>
                <a:latin typeface="Coolvetica"/>
              </a:rPr>
              <a:t>What is Body Image?</a:t>
            </a:r>
          </a:p>
        </p:txBody>
      </p:sp>
      <p:sp>
        <p:nvSpPr>
          <p:cNvPr id="6" name="CasellaDiTesto 5">
            <a:extLst>
              <a:ext uri="{FF2B5EF4-FFF2-40B4-BE49-F238E27FC236}">
                <a16:creationId xmlns:a16="http://schemas.microsoft.com/office/drawing/2014/main" id="{35967611-64D8-E5BA-9596-FF4FB4590A6C}"/>
              </a:ext>
            </a:extLst>
          </p:cNvPr>
          <p:cNvSpPr txBox="1"/>
          <p:nvPr/>
        </p:nvSpPr>
        <p:spPr>
          <a:xfrm>
            <a:off x="4113454" y="3116379"/>
            <a:ext cx="4136572" cy="1200329"/>
          </a:xfrm>
          <a:prstGeom prst="rect">
            <a:avLst/>
          </a:prstGeom>
          <a:noFill/>
        </p:spPr>
        <p:txBody>
          <a:bodyPr wrap="square" rtlCol="0">
            <a:spAutoFit/>
          </a:bodyPr>
          <a:lstStyle/>
          <a:p>
            <a:r>
              <a:rPr lang="en-US" sz="1800" dirty="0"/>
              <a:t>Your appearance </a:t>
            </a:r>
          </a:p>
          <a:p>
            <a:r>
              <a:rPr lang="en-US" sz="1800" dirty="0"/>
              <a:t>How you think other people see you </a:t>
            </a:r>
          </a:p>
          <a:p>
            <a:r>
              <a:rPr lang="en-US" sz="1800" dirty="0"/>
              <a:t>How you feel about your body </a:t>
            </a:r>
          </a:p>
          <a:p>
            <a:endParaRPr lang="it-IT" dirty="0"/>
          </a:p>
        </p:txBody>
      </p:sp>
      <p:sp>
        <p:nvSpPr>
          <p:cNvPr id="7" name="Parentesi graffa aperta 6">
            <a:extLst>
              <a:ext uri="{FF2B5EF4-FFF2-40B4-BE49-F238E27FC236}">
                <a16:creationId xmlns:a16="http://schemas.microsoft.com/office/drawing/2014/main" id="{997DD442-5B04-44FE-40F3-EFFB8A306E10}"/>
              </a:ext>
            </a:extLst>
          </p:cNvPr>
          <p:cNvSpPr/>
          <p:nvPr/>
        </p:nvSpPr>
        <p:spPr>
          <a:xfrm>
            <a:off x="3913415" y="3140755"/>
            <a:ext cx="201386" cy="838487"/>
          </a:xfrm>
          <a:prstGeom prst="leftBrace">
            <a:avLst/>
          </a:prstGeom>
          <a:noFill/>
          <a:ln w="19050">
            <a:solidFill>
              <a:srgbClr val="E88F2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spTree>
    <p:extLst>
      <p:ext uri="{BB962C8B-B14F-4D97-AF65-F5344CB8AC3E}">
        <p14:creationId xmlns:p14="http://schemas.microsoft.com/office/powerpoint/2010/main" val="42890123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F26F50-7896-904E-D819-CC1CCBA02D75}"/>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8B132425-F4F4-2325-5D39-6E8C4B9178EE}"/>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90EAA680-D2AD-D49D-17A8-3104C938B7AC}"/>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80193561-13FB-3068-D255-76C7C0E0E7B5}"/>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B61B5461-FF40-EC33-2D03-AB9CC15B7349}"/>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E76898AC-D0ED-DFA0-6BFF-2C5A9CB8EE61}"/>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 name="CuadroTexto 22">
            <a:extLst>
              <a:ext uri="{FF2B5EF4-FFF2-40B4-BE49-F238E27FC236}">
                <a16:creationId xmlns:a16="http://schemas.microsoft.com/office/drawing/2014/main" id="{620AB203-C088-726C-B722-7EBE50A69ABE}"/>
              </a:ext>
            </a:extLst>
          </p:cNvPr>
          <p:cNvSpPr txBox="1"/>
          <p:nvPr/>
        </p:nvSpPr>
        <p:spPr>
          <a:xfrm>
            <a:off x="609598" y="497514"/>
            <a:ext cx="7707087"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Young Adults: Eating Disorders after Adolescence</a:t>
            </a:r>
          </a:p>
        </p:txBody>
      </p:sp>
      <p:sp>
        <p:nvSpPr>
          <p:cNvPr id="3" name="CuadroTexto 23">
            <a:extLst>
              <a:ext uri="{FF2B5EF4-FFF2-40B4-BE49-F238E27FC236}">
                <a16:creationId xmlns:a16="http://schemas.microsoft.com/office/drawing/2014/main" id="{C290C4A7-9862-B5EC-3DB1-95786FC7C130}"/>
              </a:ext>
            </a:extLst>
          </p:cNvPr>
          <p:cNvSpPr txBox="1"/>
          <p:nvPr/>
        </p:nvSpPr>
        <p:spPr>
          <a:xfrm>
            <a:off x="856980" y="1086956"/>
            <a:ext cx="6711262" cy="2651479"/>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Masking with ‘healthy lifestyle’</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Social pressure vs. balance</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Increased independence and self-responsibility</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May hide symptoms more effectively</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rPr>
              <a:t>Less likely to seek help or disclose difficulties</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rPr>
              <a:t>Often managing studies, jobs, and social pressures</a:t>
            </a:r>
          </a:p>
        </p:txBody>
      </p:sp>
    </p:spTree>
    <p:extLst>
      <p:ext uri="{BB962C8B-B14F-4D97-AF65-F5344CB8AC3E}">
        <p14:creationId xmlns:p14="http://schemas.microsoft.com/office/powerpoint/2010/main" val="1732284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A4ED8F-9FC9-23B2-1C40-840457A92554}"/>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B6DEE654-FFBF-CDF4-DD8F-C7486CA70941}"/>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ndParaRPr>
          </a:p>
        </p:txBody>
      </p:sp>
      <p:pic>
        <p:nvPicPr>
          <p:cNvPr id="19" name="Imagen 18">
            <a:extLst>
              <a:ext uri="{FF2B5EF4-FFF2-40B4-BE49-F238E27FC236}">
                <a16:creationId xmlns:a16="http://schemas.microsoft.com/office/drawing/2014/main" id="{DCA35AF5-AB26-2A6E-4C15-7C27CC6045E2}"/>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6D2B1953-98F3-592A-D005-21AB3BBA68DD}"/>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ndParaRPr>
          </a:p>
        </p:txBody>
      </p:sp>
      <p:pic>
        <p:nvPicPr>
          <p:cNvPr id="22" name="Imagen 21">
            <a:extLst>
              <a:ext uri="{FF2B5EF4-FFF2-40B4-BE49-F238E27FC236}">
                <a16:creationId xmlns:a16="http://schemas.microsoft.com/office/drawing/2014/main" id="{7BA830FC-9C2B-9E0D-BDEE-F35BE725B7B1}"/>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5066995E-6810-35F3-048D-4597926585D1}"/>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E98E24"/>
              </a:solidFill>
              <a:effectLst/>
              <a:uLnTx/>
              <a:uFillTx/>
              <a:latin typeface="Coolvetica"/>
            </a:endParaRPr>
          </a:p>
        </p:txBody>
      </p:sp>
      <p:sp>
        <p:nvSpPr>
          <p:cNvPr id="2" name="CuadroTexto 22">
            <a:extLst>
              <a:ext uri="{FF2B5EF4-FFF2-40B4-BE49-F238E27FC236}">
                <a16:creationId xmlns:a16="http://schemas.microsoft.com/office/drawing/2014/main" id="{13B459FE-1118-E2F6-84FF-1F278470D229}"/>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E98E24"/>
                </a:solidFill>
                <a:effectLst/>
                <a:uLnTx/>
                <a:uFillTx/>
                <a:latin typeface="Coolvetica"/>
              </a:rPr>
              <a:t>When Body Image Becomes Toxic</a:t>
            </a:r>
          </a:p>
        </p:txBody>
      </p:sp>
      <p:graphicFrame>
        <p:nvGraphicFramePr>
          <p:cNvPr id="3" name="Tabella 2">
            <a:extLst>
              <a:ext uri="{FF2B5EF4-FFF2-40B4-BE49-F238E27FC236}">
                <a16:creationId xmlns:a16="http://schemas.microsoft.com/office/drawing/2014/main" id="{EDDC2D13-05D5-C03F-8D14-7F1DE7C1A9B3}"/>
              </a:ext>
            </a:extLst>
          </p:cNvPr>
          <p:cNvGraphicFramePr>
            <a:graphicFrameLocks noGrp="1"/>
          </p:cNvGraphicFramePr>
          <p:nvPr>
            <p:extLst>
              <p:ext uri="{D42A27DB-BD31-4B8C-83A1-F6EECF244321}">
                <p14:modId xmlns:p14="http://schemas.microsoft.com/office/powerpoint/2010/main" val="707508690"/>
              </p:ext>
            </p:extLst>
          </p:nvPr>
        </p:nvGraphicFramePr>
        <p:xfrm>
          <a:off x="1666444" y="1572307"/>
          <a:ext cx="6747112" cy="2202625"/>
        </p:xfrm>
        <a:graphic>
          <a:graphicData uri="http://schemas.openxmlformats.org/drawingml/2006/table">
            <a:tbl>
              <a:tblPr firstRow="1" bandRow="1">
                <a:tableStyleId>{C083E6E3-FA7D-4D7B-A595-EF9225AFEA82}</a:tableStyleId>
              </a:tblPr>
              <a:tblGrid>
                <a:gridCol w="3373556">
                  <a:extLst>
                    <a:ext uri="{9D8B030D-6E8A-4147-A177-3AD203B41FA5}">
                      <a16:colId xmlns:a16="http://schemas.microsoft.com/office/drawing/2014/main" val="1970249116"/>
                    </a:ext>
                  </a:extLst>
                </a:gridCol>
                <a:gridCol w="3373556">
                  <a:extLst>
                    <a:ext uri="{9D8B030D-6E8A-4147-A177-3AD203B41FA5}">
                      <a16:colId xmlns:a16="http://schemas.microsoft.com/office/drawing/2014/main" val="1009051999"/>
                    </a:ext>
                  </a:extLst>
                </a:gridCol>
              </a:tblGrid>
              <a:tr h="440525">
                <a:tc>
                  <a:txBody>
                    <a:bodyPr/>
                    <a:lstStyle/>
                    <a:p>
                      <a:pPr algn="l"/>
                      <a:r>
                        <a:rPr lang="it-IT" dirty="0">
                          <a:latin typeface="Coolvetica"/>
                        </a:rPr>
                        <a:t>Positive BI</a:t>
                      </a:r>
                    </a:p>
                  </a:txBody>
                  <a:tcPr anchor="ctr"/>
                </a:tc>
                <a:tc>
                  <a:txBody>
                    <a:bodyPr/>
                    <a:lstStyle/>
                    <a:p>
                      <a:pPr algn="l"/>
                      <a:r>
                        <a:rPr lang="it-IT" dirty="0">
                          <a:latin typeface="Coolvetica"/>
                        </a:rPr>
                        <a:t>Negative BI</a:t>
                      </a:r>
                    </a:p>
                  </a:txBody>
                  <a:tcPr anchor="ctr"/>
                </a:tc>
                <a:extLst>
                  <a:ext uri="{0D108BD9-81ED-4DB2-BD59-A6C34878D82A}">
                    <a16:rowId xmlns:a16="http://schemas.microsoft.com/office/drawing/2014/main" val="1769359063"/>
                  </a:ext>
                </a:extLst>
              </a:tr>
              <a:tr h="440525">
                <a:tc>
                  <a:txBody>
                    <a:bodyPr/>
                    <a:lstStyle/>
                    <a:p>
                      <a:pPr algn="l"/>
                      <a:r>
                        <a:rPr lang="en-US" dirty="0">
                          <a:latin typeface="Coolvetica"/>
                        </a:rPr>
                        <a:t>Acceptance</a:t>
                      </a:r>
                    </a:p>
                  </a:txBody>
                  <a:tcPr anchor="ctr"/>
                </a:tc>
                <a:tc>
                  <a:txBody>
                    <a:bodyPr/>
                    <a:lstStyle/>
                    <a:p>
                      <a:pPr algn="l"/>
                      <a:r>
                        <a:rPr lang="en-US" dirty="0">
                          <a:latin typeface="Coolvetica"/>
                        </a:rPr>
                        <a:t>Shame</a:t>
                      </a:r>
                      <a:endParaRPr lang="it-IT" dirty="0">
                        <a:latin typeface="Coolvetica"/>
                      </a:endParaRPr>
                    </a:p>
                  </a:txBody>
                  <a:tcPr anchor="ctr"/>
                </a:tc>
                <a:extLst>
                  <a:ext uri="{0D108BD9-81ED-4DB2-BD59-A6C34878D82A}">
                    <a16:rowId xmlns:a16="http://schemas.microsoft.com/office/drawing/2014/main" val="3096731421"/>
                  </a:ext>
                </a:extLst>
              </a:tr>
              <a:tr h="440525">
                <a:tc>
                  <a:txBody>
                    <a:bodyPr/>
                    <a:lstStyle/>
                    <a:p>
                      <a:pPr algn="l"/>
                      <a:r>
                        <a:rPr lang="en-US" dirty="0">
                          <a:latin typeface="Coolvetica"/>
                        </a:rPr>
                        <a:t>Body care </a:t>
                      </a:r>
                      <a:endParaRPr lang="it-IT" dirty="0">
                        <a:latin typeface="Coolvetica"/>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oolvetica"/>
                        </a:rPr>
                        <a:t>Obsessive control</a:t>
                      </a:r>
                    </a:p>
                  </a:txBody>
                  <a:tcPr anchor="ctr"/>
                </a:tc>
                <a:extLst>
                  <a:ext uri="{0D108BD9-81ED-4DB2-BD59-A6C34878D82A}">
                    <a16:rowId xmlns:a16="http://schemas.microsoft.com/office/drawing/2014/main" val="985993602"/>
                  </a:ext>
                </a:extLst>
              </a:tr>
              <a:tr h="440525">
                <a:tc>
                  <a:txBody>
                    <a:bodyPr/>
                    <a:lstStyle/>
                    <a:p>
                      <a:pPr algn="l"/>
                      <a:r>
                        <a:rPr lang="en-US" dirty="0">
                          <a:latin typeface="Coolvetica"/>
                        </a:rPr>
                        <a:t>Activities for pleasure </a:t>
                      </a:r>
                      <a:endParaRPr lang="it-IT" dirty="0">
                        <a:latin typeface="Coolvetica"/>
                      </a:endParaRPr>
                    </a:p>
                  </a:txBody>
                  <a:tcPr anchor="ctr"/>
                </a:tc>
                <a:tc>
                  <a:txBody>
                    <a:bodyPr/>
                    <a:lstStyle/>
                    <a:p>
                      <a:pPr algn="l"/>
                      <a:r>
                        <a:rPr lang="en-US" dirty="0">
                          <a:latin typeface="Coolvetica"/>
                        </a:rPr>
                        <a:t>Activities for compensation</a:t>
                      </a:r>
                      <a:endParaRPr lang="it-IT" dirty="0">
                        <a:latin typeface="Coolvetica"/>
                      </a:endParaRPr>
                    </a:p>
                  </a:txBody>
                  <a:tcPr anchor="ctr"/>
                </a:tc>
                <a:extLst>
                  <a:ext uri="{0D108BD9-81ED-4DB2-BD59-A6C34878D82A}">
                    <a16:rowId xmlns:a16="http://schemas.microsoft.com/office/drawing/2014/main" val="3046975486"/>
                  </a:ext>
                </a:extLst>
              </a:tr>
              <a:tr h="440525">
                <a:tc>
                  <a:txBody>
                    <a:bodyPr/>
                    <a:lstStyle/>
                    <a:p>
                      <a:pPr algn="l"/>
                      <a:r>
                        <a:rPr lang="en-US" dirty="0">
                          <a:latin typeface="Coolvetica"/>
                        </a:rPr>
                        <a:t>Trust</a:t>
                      </a:r>
                      <a:endParaRPr lang="it-IT" dirty="0">
                        <a:latin typeface="Coolvetica"/>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oolvetica"/>
                        </a:rPr>
                        <a:t>Self-depreciation</a:t>
                      </a:r>
                      <a:endParaRPr lang="it-IT" dirty="0">
                        <a:latin typeface="Coolvetica"/>
                      </a:endParaRPr>
                    </a:p>
                  </a:txBody>
                  <a:tcPr anchor="ctr"/>
                </a:tc>
                <a:extLst>
                  <a:ext uri="{0D108BD9-81ED-4DB2-BD59-A6C34878D82A}">
                    <a16:rowId xmlns:a16="http://schemas.microsoft.com/office/drawing/2014/main" val="4177713132"/>
                  </a:ext>
                </a:extLst>
              </a:tr>
            </a:tbl>
          </a:graphicData>
        </a:graphic>
      </p:graphicFrame>
    </p:spTree>
    <p:extLst>
      <p:ext uri="{BB962C8B-B14F-4D97-AF65-F5344CB8AC3E}">
        <p14:creationId xmlns:p14="http://schemas.microsoft.com/office/powerpoint/2010/main" val="30824049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3A2E2C-D0BB-D824-8E75-7846451D79E5}"/>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FA3192C8-DE4C-ED6E-33E6-D72A7D1BB1CE}"/>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EB6FB26D-3CEB-E846-49D9-17A158887831}"/>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B0422FB7-1D13-1FF6-7AE2-3C95E3E61DDF}"/>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CC634FE8-4D7B-32CD-9BE1-2CA571A0BFA5}"/>
              </a:ext>
            </a:extLst>
          </p:cNvPr>
          <p:cNvPicPr/>
          <p:nvPr/>
        </p:nvPicPr>
        <p:blipFill>
          <a:blip r:embed="rId4"/>
          <a:stretch/>
        </p:blipFill>
        <p:spPr>
          <a:xfrm>
            <a:off x="8109000" y="5182560"/>
            <a:ext cx="1622880" cy="361440"/>
          </a:xfrm>
          <a:prstGeom prst="rect">
            <a:avLst/>
          </a:prstGeom>
          <a:noFill/>
          <a:ln w="0">
            <a:noFill/>
          </a:ln>
        </p:spPr>
      </p:pic>
      <p:sp>
        <p:nvSpPr>
          <p:cNvPr id="24" name="CuadroTexto 23">
            <a:extLst>
              <a:ext uri="{FF2B5EF4-FFF2-40B4-BE49-F238E27FC236}">
                <a16:creationId xmlns:a16="http://schemas.microsoft.com/office/drawing/2014/main" id="{5CCF8A0D-D966-8054-0E44-AE7F02B59F88}"/>
              </a:ext>
            </a:extLst>
          </p:cNvPr>
          <p:cNvSpPr txBox="1"/>
          <p:nvPr/>
        </p:nvSpPr>
        <p:spPr>
          <a:xfrm>
            <a:off x="856980" y="1086956"/>
            <a:ext cx="8531206" cy="2810129"/>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800" b="0" u="none" strike="noStrike" dirty="0">
                <a:solidFill>
                  <a:srgbClr val="000000"/>
                </a:solidFill>
                <a:uFillTx/>
                <a:latin typeface="Coolvetica"/>
                <a:ea typeface="Microsoft YaHei"/>
              </a:rPr>
              <a:t>Avoidance of certain exercises due to body dissatisfaction</a:t>
            </a:r>
          </a:p>
          <a:p>
            <a:pPr marL="285750" indent="-285750">
              <a:spcAft>
                <a:spcPts val="1200"/>
              </a:spcAft>
              <a:buFont typeface="Wingdings" panose="05000000000000000000" pitchFamily="2" charset="2"/>
              <a:buChar char="§"/>
            </a:pPr>
            <a:r>
              <a:rPr lang="en-US" sz="2800" dirty="0">
                <a:solidFill>
                  <a:srgbClr val="000000"/>
                </a:solidFill>
                <a:latin typeface="Coolvetica"/>
                <a:ea typeface="Microsoft YaHei"/>
              </a:rPr>
              <a:t>Excessive exercising to ‘fix’ perceived flaws</a:t>
            </a:r>
          </a:p>
          <a:p>
            <a:pPr marL="285750" indent="-285750">
              <a:spcAft>
                <a:spcPts val="1200"/>
              </a:spcAft>
              <a:buFont typeface="Wingdings" panose="05000000000000000000" pitchFamily="2" charset="2"/>
              <a:buChar char="§"/>
            </a:pPr>
            <a:r>
              <a:rPr lang="en-US" sz="2800" b="0" u="none" strike="noStrike" dirty="0">
                <a:solidFill>
                  <a:srgbClr val="000000"/>
                </a:solidFill>
                <a:uFillTx/>
                <a:latin typeface="Coolvetica"/>
                <a:ea typeface="Microsoft YaHei"/>
              </a:rPr>
              <a:t>Unhealthy dieting or </a:t>
            </a:r>
            <a:r>
              <a:rPr lang="en-US" sz="2800" dirty="0">
                <a:solidFill>
                  <a:srgbClr val="000000"/>
                </a:solidFill>
                <a:latin typeface="Coolvetica"/>
                <a:ea typeface="Microsoft YaHei"/>
              </a:rPr>
              <a:t>food restriction</a:t>
            </a:r>
          </a:p>
          <a:p>
            <a:pPr marL="285750" indent="-285750">
              <a:spcAft>
                <a:spcPts val="1200"/>
              </a:spcAft>
              <a:buFont typeface="Wingdings" panose="05000000000000000000" pitchFamily="2" charset="2"/>
              <a:buChar char="§"/>
            </a:pPr>
            <a:r>
              <a:rPr lang="en-US" sz="2800" b="0" u="none" strike="noStrike" dirty="0">
                <a:solidFill>
                  <a:srgbClr val="000000"/>
                </a:solidFill>
                <a:uFillTx/>
                <a:latin typeface="Coolvetica"/>
                <a:ea typeface="Microsoft YaHei"/>
              </a:rPr>
              <a:t>Social withd</a:t>
            </a:r>
            <a:r>
              <a:rPr lang="en-US" sz="2800" dirty="0">
                <a:solidFill>
                  <a:srgbClr val="000000"/>
                </a:solidFill>
                <a:latin typeface="Coolvetica"/>
                <a:ea typeface="Microsoft YaHei"/>
              </a:rPr>
              <a:t>rawal due to self-consciousness about appearance</a:t>
            </a:r>
            <a:endParaRPr lang="en-US" sz="28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43877EC4-AE0E-5526-C352-FD735D966E34}"/>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E98E24"/>
                </a:solidFill>
                <a:effectLst/>
                <a:uLnTx/>
                <a:uFillTx/>
                <a:latin typeface="Coolvetica"/>
              </a:rPr>
              <a:t>When Body Image Becomes Toxic</a:t>
            </a:r>
          </a:p>
        </p:txBody>
      </p:sp>
    </p:spTree>
    <p:extLst>
      <p:ext uri="{BB962C8B-B14F-4D97-AF65-F5344CB8AC3E}">
        <p14:creationId xmlns:p14="http://schemas.microsoft.com/office/powerpoint/2010/main" val="5462390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2429</TotalTime>
  <Words>5192</Words>
  <Application>Microsoft Office PowerPoint</Application>
  <PresentationFormat>Personalizzato</PresentationFormat>
  <Paragraphs>657</Paragraphs>
  <Slides>70</Slides>
  <Notes>70</Notes>
  <HiddenSlides>3</HiddenSlides>
  <MMClips>0</MMClips>
  <ScaleCrop>false</ScaleCrop>
  <HeadingPairs>
    <vt:vector size="6" baseType="variant">
      <vt:variant>
        <vt:lpstr>Caratteri utilizzati</vt:lpstr>
      </vt:variant>
      <vt:variant>
        <vt:i4>7</vt:i4>
      </vt:variant>
      <vt:variant>
        <vt:lpstr>Tema</vt:lpstr>
      </vt:variant>
      <vt:variant>
        <vt:i4>1</vt:i4>
      </vt:variant>
      <vt:variant>
        <vt:lpstr>Titoli diapositive</vt:lpstr>
      </vt:variant>
      <vt:variant>
        <vt:i4>70</vt:i4>
      </vt:variant>
    </vt:vector>
  </HeadingPairs>
  <TitlesOfParts>
    <vt:vector size="78" baseType="lpstr">
      <vt:lpstr>Aptos</vt:lpstr>
      <vt:lpstr>Arial</vt:lpstr>
      <vt:lpstr>Coolvetica</vt:lpstr>
      <vt:lpstr>Courier New</vt:lpstr>
      <vt:lpstr>Symbol</vt:lpstr>
      <vt:lpstr>Times New Roman</vt:lpstr>
      <vt:lpstr>Wingdings</vt:lpstr>
      <vt:lpstr>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subject/>
  <dc:creator/>
  <dc:description/>
  <cp:lastModifiedBy>Marzia PP Boto</cp:lastModifiedBy>
  <cp:revision>152</cp:revision>
  <dcterms:created xsi:type="dcterms:W3CDTF">2025-02-21T17:30:07Z</dcterms:created>
  <dcterms:modified xsi:type="dcterms:W3CDTF">2025-04-29T10:57:04Z</dcterms:modified>
  <dc:language>en-US</dc:language>
</cp:coreProperties>
</file>